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4674" autoAdjust="0"/>
  </p:normalViewPr>
  <p:slideViewPr>
    <p:cSldViewPr snapToGrid="0">
      <p:cViewPr varScale="1">
        <p:scale>
          <a:sx n="59" d="100"/>
          <a:sy n="59" d="100"/>
        </p:scale>
        <p:origin x="11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27BF9-63FE-A825-156F-F78CD87A4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3FE503-6CA9-47AF-9DB1-EE638ECE1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DDB20C-5544-D1AF-F56B-63DE4B6B7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1B64-2BE2-400C-8FA6-45741EFCF80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CE70A2-3687-2FC0-B03B-C176D3B5C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0B44D4-B585-94A4-B639-AE2F191B5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CC36-0D86-428B-B92F-03D48669F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40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31795-0156-079D-37A4-9BE85D91D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B3CD99-B35A-8C01-CC3F-4F39FA182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73F69A-992E-69A7-FDEB-238992CC4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1B64-2BE2-400C-8FA6-45741EFCF80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554C5B-F8C2-D6B7-ACC2-3F2B43F31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1C7E45-0ED3-AD8F-B337-E379130DF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CC36-0D86-428B-B92F-03D48669F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70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DBE5B04-65C4-6675-F2A8-9CAF3CECC1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4104BF-3F51-432F-E162-92AD8FE6A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F9BB9C-934D-4814-1F98-D72BBF126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1B64-2BE2-400C-8FA6-45741EFCF80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29C3F6-1C91-F389-EDB6-135BFCC06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B9FE29-5CD6-5749-60A0-982A12D1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CC36-0D86-428B-B92F-03D48669F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65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0341E-4EA4-B27B-E085-05050AC7E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D40CBE-62ED-31FD-99BB-9D9673366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738B13-19F2-5259-2989-F3B358C48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1B64-2BE2-400C-8FA6-45741EFCF80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700CF-155E-2376-B103-615B49DB0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5C5244-C05F-31D1-3708-C32325C16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CC36-0D86-428B-B92F-03D48669F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6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C37BA-B435-6A2C-0E0E-0229F2B11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900B75-349A-62BE-E5FF-C6060DC07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D23E9D-412C-016F-0103-CC26B51D5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1B64-2BE2-400C-8FA6-45741EFCF80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20D3A9-6ECF-D9E8-3D24-33F904491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05CCE8-C85B-48CD-E06B-5DA9BA3F8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CC36-0D86-428B-B92F-03D48669F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02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97E6C-D735-4DF2-59FF-C0DF531D5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82D5D0-F062-BB07-E183-BF90AD0DE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9B5183-7DEA-BD8B-F1A8-046BDC977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35D410-2AFE-FAFD-641E-CDE530EAA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1B64-2BE2-400C-8FA6-45741EFCF80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BB3641-2267-52CD-E508-5EA51B8F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82ADF3-F461-0B03-6213-50ED798BA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CC36-0D86-428B-B92F-03D48669F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24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DBD7AC-052C-CE51-4C5C-F4299936D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A2C3BB-A7A7-EC25-C03D-760860D18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42788-9C1B-92A6-1ED9-1B2512915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51B0DE-E7C3-DD72-E76F-21B61F20C7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DC6B65-86E8-687E-5A25-FE969678F8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9DC0D6-942C-17D7-3544-F31C8F7A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1B64-2BE2-400C-8FA6-45741EFCF80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0A4D4F-35B7-6DE0-C4A6-E076B1000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6E9BDB-AAD5-24CE-54BF-909490D9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CC36-0D86-428B-B92F-03D48669F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07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5A13C-26FF-63F2-BFE5-CC36AEE12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B86A6B0-12BB-7EF1-CE37-3CBE2FA92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1B64-2BE2-400C-8FA6-45741EFCF80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5886FF-E073-8CEC-21CC-F7CD7FF3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18652C-A9B4-726A-F81E-F7A02756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CC36-0D86-428B-B92F-03D48669F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4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9A2099D-D3B4-2D8A-0087-591FB935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1B64-2BE2-400C-8FA6-45741EFCF80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41CFB1-5371-1C58-7D37-0B4175A2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EF15E8-EAFB-DC78-63F2-C57E78D4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CC36-0D86-428B-B92F-03D48669F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38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75184-565F-A6CF-CD2D-88A5F423A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3B61E2-615D-DEA8-9E74-FD4B2A549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2D6AE1-8363-E3E5-7B13-85DE71872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713720-B9D1-A293-7D68-7901C0A90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1B64-2BE2-400C-8FA6-45741EFCF80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20F9D0-7181-4E9A-8737-FEB2D498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72D4FB-8AB3-D323-5495-5F158223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CC36-0D86-428B-B92F-03D48669F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21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06A9C-2504-F172-7F85-7FA4CDADF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09135F-29F1-02EF-5105-049912632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A047AA-FF5F-9D47-79A4-D4FF6BFC8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7531A6-3CC8-2A51-0E3F-91C4B3D83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1B64-2BE2-400C-8FA6-45741EFCF80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5CDF9E-F4D1-2459-B3A2-732B8DF57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5741FB-FD0B-CE39-3CE9-BAA8C18C4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CC36-0D86-428B-B92F-03D48669F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94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83E43-DCAD-C1C3-3C3D-CED483C4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A51F3E-8F3C-50EC-8AAF-69703E52A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06748D-E808-6373-0674-201FE442C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A71B64-2BE2-400C-8FA6-45741EFCF80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2FB3FA-524E-C07C-2E2E-312E9645B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F69BA6-078E-23E6-B803-59FDFAF2C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60CC36-0D86-428B-B92F-03D48669F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49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s://www.facebook.com/share/12BoCSCRuL4/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youtube.com/@kurgantepatakm" TargetMode="External"/><Relationship Id="rId12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hyperlink" Target="https://www.instagram.com/kurgantepa_takm" TargetMode="External"/><Relationship Id="rId5" Type="http://schemas.openxmlformats.org/officeDocument/2006/relationships/hyperlink" Target="https://t.me/qorgontepatakm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png"/><Relationship Id="rId9" Type="http://schemas.openxmlformats.org/officeDocument/2006/relationships/hyperlink" Target="https://x.com/KurgantepaTakm" TargetMode="External"/><Relationship Id="rId14" Type="http://schemas.openxmlformats.org/officeDocument/2006/relationships/hyperlink" Target="https://t.me/qorgontepatakmonlaynonlaynkutubxon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834E06-BBF5-5D28-615A-CE8D33DA6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25FE3BDF-5C59-4267-3E7B-D039B3CE7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251DFC-9B59-8EC7-D042-FCD4A6701B92}"/>
              </a:ext>
            </a:extLst>
          </p:cNvPr>
          <p:cNvSpPr txBox="1"/>
          <p:nvPr/>
        </p:nvSpPr>
        <p:spPr>
          <a:xfrm>
            <a:off x="5606994" y="1975586"/>
            <a:ext cx="562159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Qo‘rg‘ontepa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tuman </a:t>
            </a:r>
          </a:p>
          <a:p>
            <a:pPr algn="ctr"/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axborot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kutubxona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markazi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Odil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Yoqubov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asarlariga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tayyorlangan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ko‘rgazma</a:t>
            </a:r>
            <a:endParaRPr lang="ru-RU" sz="3600" b="1" dirty="0"/>
          </a:p>
        </p:txBody>
      </p:sp>
      <p:pic>
        <p:nvPicPr>
          <p:cNvPr id="13" name="Рисунок 12" descr="Изображение выглядит как логотип, символ, эмблема, Торговая мар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B20F86A-80BB-BD47-00BF-E2AA0F570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258" y="43267"/>
            <a:ext cx="1077610" cy="107761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772900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B3E82-057D-AE0E-FBFC-54EFC9525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3AD8C-83ED-F6D5-2A78-9B9666034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Детское искусство, оригам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3782E1E-0D21-4A21-89AF-FA2356E3C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93F754-9260-6289-1CB2-9D908493F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928" y="880156"/>
            <a:ext cx="3107872" cy="3544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5AC159B-8356-E788-D616-23BA616AE7B4}"/>
              </a:ext>
            </a:extLst>
          </p:cNvPr>
          <p:cNvSpPr/>
          <p:nvPr/>
        </p:nvSpPr>
        <p:spPr>
          <a:xfrm>
            <a:off x="587829" y="212272"/>
            <a:ext cx="7070270" cy="610728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UO‘K: 821.512.133-31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KBK: 84 (5O‘)-44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93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Yoqubov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Odil 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Ajoyib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xayolparast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.[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hikoyalar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Odil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Yoqubov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Toshkent.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Nurli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dunyo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nashriyot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uyi,2023 – 320 b. 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ISBN 978-9943-9439-5-7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to‘plamga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kiritilgan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Qanot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juft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qissasida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Akram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Sayyoraning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oilasidagi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kelishmovchiliklar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qalamga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Arzimagan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sabab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tufayli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bir-birini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xafa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Sayyora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Akbarjon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insonning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baxt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kamolga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erishishida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nechog‘lik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ekanini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tushunib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yetadilar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Shuningdek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to‘plamdan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yozuvchining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hikoyalari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92741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ACFCA-57EA-25D5-5BFC-27EE7DE18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1B4AC-B4E4-2B25-507B-6D0B1705A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Детское искусство, оригам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20AE09D-FEA5-BB67-FF70-C429F5BAA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8F4C22-59A3-AFBF-7F6B-EB2A5A55E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490" y="450441"/>
            <a:ext cx="1056564" cy="1026947"/>
          </a:xfrm>
          <a:prstGeom prst="flowChartConnector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CAB99C-F65F-CF98-D582-B809B7DB5893}"/>
              </a:ext>
            </a:extLst>
          </p:cNvPr>
          <p:cNvSpPr txBox="1"/>
          <p:nvPr/>
        </p:nvSpPr>
        <p:spPr>
          <a:xfrm>
            <a:off x="3330054" y="696156"/>
            <a:ext cx="6964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BIZNI QUYIDAGI IJTIMOIY TARMOQLARIMIZDA KUZATIB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BORING!</a:t>
            </a:r>
          </a:p>
        </p:txBody>
      </p:sp>
      <p:pic>
        <p:nvPicPr>
          <p:cNvPr id="6" name="Picture 6" descr="Telegram — Википедия">
            <a:extLst>
              <a:ext uri="{FF2B5EF4-FFF2-40B4-BE49-F238E27FC236}">
                <a16:creationId xmlns:a16="http://schemas.microsoft.com/office/drawing/2014/main" id="{1D29A1DC-4BAF-86D6-948D-11917DBF4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9" y="1966337"/>
            <a:ext cx="821051" cy="8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99A5CC-7DF6-7EFD-2BAB-5DE178B700BF}"/>
              </a:ext>
            </a:extLst>
          </p:cNvPr>
          <p:cNvSpPr txBox="1"/>
          <p:nvPr/>
        </p:nvSpPr>
        <p:spPr>
          <a:xfrm>
            <a:off x="1209711" y="2290189"/>
            <a:ext cx="3766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C0C0C0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https://t.me/qorgontepatakm</a:t>
            </a:r>
            <a:r>
              <a:rPr lang="en-US" dirty="0">
                <a:highlight>
                  <a:srgbClr val="C0C0C0"/>
                </a:highlight>
              </a:rPr>
              <a:t> </a:t>
            </a:r>
            <a:endParaRPr lang="ru-RU" dirty="0">
              <a:highlight>
                <a:srgbClr val="C0C0C0"/>
              </a:highlight>
            </a:endParaRPr>
          </a:p>
        </p:txBody>
      </p:sp>
      <p:pic>
        <p:nvPicPr>
          <p:cNvPr id="8" name="Picture 12" descr="Youtube logo png, Youtube logo transparent png, Youtube icon ...">
            <a:extLst>
              <a:ext uri="{FF2B5EF4-FFF2-40B4-BE49-F238E27FC236}">
                <a16:creationId xmlns:a16="http://schemas.microsoft.com/office/drawing/2014/main" id="{CB0FCC0D-C8CF-D794-F735-5ECEA6AFE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13" y="3369266"/>
            <a:ext cx="101789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0ED77B-0267-B5F3-8E94-0219F0AAAF3C}"/>
              </a:ext>
            </a:extLst>
          </p:cNvPr>
          <p:cNvSpPr txBox="1"/>
          <p:nvPr/>
        </p:nvSpPr>
        <p:spPr>
          <a:xfrm>
            <a:off x="1121480" y="3140942"/>
            <a:ext cx="41216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solidFill>
                <a:srgbClr val="467886"/>
              </a:solidFill>
              <a:highlight>
                <a:srgbClr val="C0C0C0"/>
              </a:highlight>
              <a:hlinkClick r:id="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>
              <a:solidFill>
                <a:srgbClr val="467886"/>
              </a:solidFill>
              <a:highlight>
                <a:srgbClr val="C0C0C0"/>
              </a:highlight>
              <a:hlinkClick r:id="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>
              <a:solidFill>
                <a:srgbClr val="467886"/>
              </a:solidFill>
              <a:highlight>
                <a:srgbClr val="C0C0C0"/>
              </a:highlight>
              <a:hlinkClick r:id="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ru-RU" dirty="0">
                <a:highlight>
                  <a:srgbClr val="C0C0C0"/>
                </a:highligh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https://youtube.com/@kurgantepatakm</a:t>
            </a:r>
            <a:r>
              <a:rPr lang="en-US" dirty="0">
                <a:highlight>
                  <a:srgbClr val="C0C0C0"/>
                </a:highlight>
              </a:rPr>
              <a:t> </a:t>
            </a:r>
            <a:endParaRPr lang="ru-RU" dirty="0">
              <a:highlight>
                <a:srgbClr val="C0C0C0"/>
              </a:highlight>
            </a:endParaRPr>
          </a:p>
        </p:txBody>
      </p:sp>
      <p:pic>
        <p:nvPicPr>
          <p:cNvPr id="10" name="Picture 24" descr="Twitter logo - Social media dan logos Icons">
            <a:extLst>
              <a:ext uri="{FF2B5EF4-FFF2-40B4-BE49-F238E27FC236}">
                <a16:creationId xmlns:a16="http://schemas.microsoft.com/office/drawing/2014/main" id="{C643D1E5-672A-7C2B-1D6A-C8A1705F4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2" y="5383473"/>
            <a:ext cx="745640" cy="81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C805F0-AF21-0B49-DE5E-98D84A8CB940}"/>
              </a:ext>
            </a:extLst>
          </p:cNvPr>
          <p:cNvSpPr txBox="1"/>
          <p:nvPr/>
        </p:nvSpPr>
        <p:spPr>
          <a:xfrm>
            <a:off x="1121480" y="5791523"/>
            <a:ext cx="4045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C0C0C0"/>
                </a:highlight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https://x.com/KurgantepaTakm</a:t>
            </a:r>
            <a:r>
              <a:rPr lang="en-US" dirty="0">
                <a:highlight>
                  <a:srgbClr val="C0C0C0"/>
                </a:highlight>
              </a:rPr>
              <a:t> </a:t>
            </a:r>
            <a:endParaRPr lang="ru-RU" dirty="0">
              <a:highlight>
                <a:srgbClr val="C0C0C0"/>
              </a:highlight>
            </a:endParaRPr>
          </a:p>
        </p:txBody>
      </p:sp>
      <p:pic>
        <p:nvPicPr>
          <p:cNvPr id="12" name="Picture 20" descr="Instagram launches a new logo - a 'simpler camera' - BBC News">
            <a:extLst>
              <a:ext uri="{FF2B5EF4-FFF2-40B4-BE49-F238E27FC236}">
                <a16:creationId xmlns:a16="http://schemas.microsoft.com/office/drawing/2014/main" id="{41DE7377-65C1-0791-47C0-F708D1AF95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6" r="17719"/>
          <a:stretch>
            <a:fillRect/>
          </a:stretch>
        </p:blipFill>
        <p:spPr bwMode="auto">
          <a:xfrm>
            <a:off x="6096000" y="1966337"/>
            <a:ext cx="858054" cy="80977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1D6582-5063-D223-B93E-D67E0749784D}"/>
              </a:ext>
            </a:extLst>
          </p:cNvPr>
          <p:cNvSpPr txBox="1"/>
          <p:nvPr/>
        </p:nvSpPr>
        <p:spPr>
          <a:xfrm>
            <a:off x="7019278" y="2262995"/>
            <a:ext cx="4922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C0C0C0"/>
                </a:highlight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https://www.instagram.com/kurgantepa_takm</a:t>
            </a:r>
            <a:r>
              <a:rPr lang="en-US" dirty="0">
                <a:highlight>
                  <a:srgbClr val="C0C0C0"/>
                </a:highlight>
              </a:rPr>
              <a:t> </a:t>
            </a:r>
            <a:endParaRPr lang="ru-RU" dirty="0">
              <a:highlight>
                <a:srgbClr val="C0C0C0"/>
              </a:highlight>
            </a:endParaRP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F692138A-033F-2205-B398-64768923B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554" y="3602396"/>
            <a:ext cx="757969" cy="80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A013C2-56FE-4C9F-EE0E-F688150C92DD}"/>
              </a:ext>
            </a:extLst>
          </p:cNvPr>
          <p:cNvSpPr txBox="1"/>
          <p:nvPr/>
        </p:nvSpPr>
        <p:spPr>
          <a:xfrm>
            <a:off x="6807953" y="3905012"/>
            <a:ext cx="5137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C0C0C0"/>
                </a:highlight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https://www.facebook.com/share/12BoCSCRuL4/</a:t>
            </a:r>
            <a:r>
              <a:rPr lang="en-US" dirty="0">
                <a:highlight>
                  <a:srgbClr val="C0C0C0"/>
                </a:highlight>
              </a:rPr>
              <a:t> </a:t>
            </a:r>
            <a:endParaRPr lang="ru-RU" dirty="0">
              <a:highlight>
                <a:srgbClr val="C0C0C0"/>
              </a:highlight>
            </a:endParaRPr>
          </a:p>
        </p:txBody>
      </p:sp>
      <p:pic>
        <p:nvPicPr>
          <p:cNvPr id="16" name="Picture 6" descr="Telegram — Википедия">
            <a:extLst>
              <a:ext uri="{FF2B5EF4-FFF2-40B4-BE49-F238E27FC236}">
                <a16:creationId xmlns:a16="http://schemas.microsoft.com/office/drawing/2014/main" id="{578E5705-9002-33FC-D91E-6B424EA09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722" y="5507775"/>
            <a:ext cx="757969" cy="81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96CCBC-FD4D-15CD-FE25-4D5BF2D29E11}"/>
              </a:ext>
            </a:extLst>
          </p:cNvPr>
          <p:cNvSpPr txBox="1"/>
          <p:nvPr/>
        </p:nvSpPr>
        <p:spPr>
          <a:xfrm>
            <a:off x="6691523" y="5791524"/>
            <a:ext cx="5500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C0C0C0"/>
                </a:highlight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https://t.me/qorgontepatakm</a:t>
            </a:r>
            <a:r>
              <a:rPr lang="en-US" dirty="0" err="1">
                <a:highlight>
                  <a:srgbClr val="C0C0C0"/>
                </a:highlight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onlaynonlaynkutubxona</a:t>
            </a:r>
            <a:r>
              <a:rPr lang="en-US" dirty="0">
                <a:highlight>
                  <a:srgbClr val="C0C0C0"/>
                </a:highlight>
              </a:rPr>
              <a:t>  </a:t>
            </a:r>
            <a:endParaRPr lang="ru-RU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1533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EF852-FB51-ABEA-12A4-EF59D28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Красочность, зеленый, свет, размыти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4CDEEB0-C9DA-5CF2-12BF-FBD0C7E27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Рисунок 6" descr="Изображение выглядит как человек, Человеческое лицо, морщина, одеж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2DF778A-C793-782D-CAAA-06758EB22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442" y="296863"/>
            <a:ext cx="3211286" cy="381498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D33253D-47F4-B040-1B68-7454BA6C1033}"/>
              </a:ext>
            </a:extLst>
          </p:cNvPr>
          <p:cNvSpPr/>
          <p:nvPr/>
        </p:nvSpPr>
        <p:spPr>
          <a:xfrm>
            <a:off x="228601" y="800100"/>
            <a:ext cx="7396842" cy="318407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Odil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Yoqubov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1926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oktyabrda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Qozog‘iston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Respublikasi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Chimkent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Qaynoq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qishlog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tug‘ilgan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 1944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o‘rta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maktabni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tugatgan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tx1"/>
                </a:solidFill>
              </a:rPr>
              <a:t>Bolaligidan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kitob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o‘qishga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adabiyotga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qiziqqan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Yozuvchi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asarlarida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vijdoni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adolat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halollik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sadoqat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mavzularini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chuqur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yoritgan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Diyonat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“Er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boshiga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tushsa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“Adolat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manzili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Ulug‘bek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xazinasi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roman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qissalari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orasida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tarqalgan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3C7A97-CF91-12B8-3987-3C1B8A6D68B8}"/>
              </a:ext>
            </a:extLst>
          </p:cNvPr>
          <p:cNvSpPr/>
          <p:nvPr/>
        </p:nvSpPr>
        <p:spPr>
          <a:xfrm>
            <a:off x="228600" y="4408714"/>
            <a:ext cx="11348357" cy="22860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Odil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Yoqubov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uzoq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yillar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Yozuvchilar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uyushmasi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raisi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ishlagan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jamoat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ishlarida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faol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1986-yilda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xalq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yozuvchisi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unvoni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2009-yil 21-dekabrda Toshkent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shahrida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vafot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etgan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Yozuvchining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asarlari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bugungi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kunda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halollik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vijdon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insoniylikka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chorlaydi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180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84724-BECD-5E63-9B0E-4101EE4A7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4E9531-6E62-C729-459E-8E44ADC1E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Детское искусство, оригам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E864880-5E48-EBD3-0BEC-871F78DD1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AD13A92-BE3B-5B06-D272-7BA15541F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728" y="699695"/>
            <a:ext cx="3184072" cy="3950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4B1ACE9-5E66-A19A-25E3-09250A8D5708}"/>
              </a:ext>
            </a:extLst>
          </p:cNvPr>
          <p:cNvSpPr/>
          <p:nvPr/>
        </p:nvSpPr>
        <p:spPr>
          <a:xfrm>
            <a:off x="620486" y="365126"/>
            <a:ext cx="7037614" cy="525190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ББК.84(5</a:t>
            </a:r>
            <a:r>
              <a:rPr lang="uz-Cyrl-U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Ў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)6.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 – 93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Ёқубов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Улуғбек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хазинаси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Роман.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Тошкент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2007. – 352 б.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ISBN 978-9943-00-117-6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z-Cyrl-U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 халқ ёзувчиси Одил Ёқубовнинг “Улуғбек хазинаси”асари адибнинг тарихий мавзудаги энг баркамол асарларидан бири ҳисобланади. Шу боис у қайта-қайта нашр этиб келинмоқда.</a:t>
            </a:r>
          </a:p>
          <a:p>
            <a:pPr algn="just"/>
            <a:r>
              <a:rPr lang="uz-Cyrl-U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Биз ўқувчиларнинг янги авлодига асарнинг қайта ишланиб тўлдирилган ва мукаммал ҳолга келтирилган 1994 йилги вариантини тақдим қилмоқдамиз.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180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E62E8-E1AB-0505-0805-8A6B4E9E6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5E2D4-275A-6B54-BE6C-4FF45AA46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-</a:t>
            </a:r>
            <a:endParaRPr lang="ru-RU" dirty="0"/>
          </a:p>
        </p:txBody>
      </p:sp>
      <p:pic>
        <p:nvPicPr>
          <p:cNvPr id="5" name="Объект 4" descr="Изображение выглядит как Детское искусство, оригам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0D13E0C-6D04-9C69-7604-0463139AC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31C9BC-2743-4B38-36AB-B34014290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084" y="669471"/>
            <a:ext cx="3277478" cy="3869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114E7A1-2950-E362-8856-C3BA3C6D8311}"/>
              </a:ext>
            </a:extLst>
          </p:cNvPr>
          <p:cNvSpPr/>
          <p:nvPr/>
        </p:nvSpPr>
        <p:spPr>
          <a:xfrm>
            <a:off x="537438" y="365125"/>
            <a:ext cx="7430905" cy="512127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z-Cyrl-U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УЎК: 821.512.133(092)</a:t>
            </a:r>
          </a:p>
          <a:p>
            <a:r>
              <a:rPr lang="uz-Cyrl-U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КБК: 84(5Ў)6</a:t>
            </a:r>
          </a:p>
          <a:p>
            <a:r>
              <a:rPr lang="uz-Cyrl-U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 – 93</a:t>
            </a:r>
          </a:p>
          <a:p>
            <a:r>
              <a:rPr lang="uz-Cyrl-U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Ёқубов, Одил</a:t>
            </a:r>
          </a:p>
          <a:p>
            <a:r>
              <a:rPr lang="uz-Cyrl-U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Кўҳна дунё: роман / Одил Ёқубов. – Тошкент: Янги аср авлоди, 2018. – 432 б.</a:t>
            </a:r>
          </a:p>
          <a:p>
            <a:r>
              <a:rPr lang="uz-Cyrl-U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ISBN 978-9943-20-515-4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z-Cyrl-U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Адиб асарда икки буюк олимнинг болалиги, улар яшаган ижтимоий муҳит, ёшлик йиллари, илк севгисидан тортиб, даҳо ижодкорга айланувчи бўлган даврни жонли ва рангли бўёкларга тасвирлайди. Уларнинг илм-фан тараққиётига қўшган буюк ишларини умумлаштиришга ҳаракат қилади. Ҳар икки улуғ аждодимизнинг ҳаёти ва фожиали тақдири бугунги кун ўқувчисини бефарқ қолдирмайди, деган умиддамиз.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489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957F5-8E5D-B768-5B2E-F8FD4BB76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7568F-6C53-4301-ED25-8AC2301E4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Детское искусство, оригам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B26E796-A828-AF69-9C32-3B6DBE695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E9559B-06D4-A2A1-F60A-524F289CF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910" y="718458"/>
            <a:ext cx="2955603" cy="38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6CD0E2-FFC3-2871-C433-D2EEDC886DBB}"/>
              </a:ext>
            </a:extLst>
          </p:cNvPr>
          <p:cNvSpPr/>
          <p:nvPr/>
        </p:nvSpPr>
        <p:spPr>
          <a:xfrm>
            <a:off x="620486" y="365125"/>
            <a:ext cx="7331528" cy="513760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UO‘K: 821/512/133-31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KBK: 84(5O‘)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93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Odil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Yoqubov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Ulug‘bek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xazinasi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/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tarixiy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roman /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Adabiy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barhayot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asarlar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turkumi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- Toshkent. Ilm-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ziyo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zakovat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2019.-368 b.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ISBN 978-9943-5524-2-5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Odil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Yoqubovning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Ulug‘bek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xazinasi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tarixiy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romanini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mutolaa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yosh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kitobxonlarning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ma’naviy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olami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shunga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yarasha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nashrning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o‘ziga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jihatlaridan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shundaki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bugungi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yosh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kitobxonlarga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ayrim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iboralar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yanada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tushunarli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bo‘lmog‘i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tegishli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zarur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izohlar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88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C73EE-8074-BB22-9637-8AEE6EC7E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B44B5-F5DD-1EEB-1EE7-FCF4CB555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Детское искусство, оригам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36643E1-87BC-9BD4-0A72-90DF006C6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8CD268-9297-DF6F-10DB-509357872D51}"/>
              </a:ext>
            </a:extLst>
          </p:cNvPr>
          <p:cNvSpPr txBox="1"/>
          <p:nvPr/>
        </p:nvSpPr>
        <p:spPr>
          <a:xfrm>
            <a:off x="838200" y="490359"/>
            <a:ext cx="6175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E45998-F7D3-2F65-5CA9-A87CE8B95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257" y="859691"/>
            <a:ext cx="3091543" cy="3600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5EBFDDC-9BB0-96B6-1A83-C809C8531D41}"/>
              </a:ext>
            </a:extLst>
          </p:cNvPr>
          <p:cNvSpPr/>
          <p:nvPr/>
        </p:nvSpPr>
        <p:spPr>
          <a:xfrm>
            <a:off x="718456" y="365124"/>
            <a:ext cx="7102929" cy="539886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UO‘K: 821.512.133-31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KBK: 84(5O‘)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93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Yoqubov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Odil 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Tilla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qissalar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hikoyalar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etyudlar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Odil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Yoqubov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Toshkent: Yangi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avlodi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2020. – 224 b.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ISBN 978-9943-27-997-1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Odil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Yoqubov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Shubhasiz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XX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jahon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adabiyotining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yirik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vakillaridan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qalbining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kuychisi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ta’bir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joiz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betakror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iste’dod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sohibidir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Tarixiy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mavzudagi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yirik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asarlari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dunyoning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tillariga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tarjima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Chingiz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Aytmatovdek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ijodkorning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e’tirofiga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sazovor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asarlarini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qalbga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tug‘yonsiz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ko‘zda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yoshsiz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mutolaaga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qayta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ehtiyoj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sezmasdan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o‘qib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bo‘lmaydi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00040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9C5B8-1FE7-DE1D-7007-A92967E3B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786B3-A9C0-8FA5-1ED1-11CD6804A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Детское искусство, оригам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7ECCD7B-10FA-526E-5511-3145A6A42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3DC19B-BD37-1BB0-C19A-BE4213DA6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398" y="690486"/>
            <a:ext cx="3145099" cy="3583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E1ECED-E284-655B-F1D7-D57ECEB0ECDB}"/>
              </a:ext>
            </a:extLst>
          </p:cNvPr>
          <p:cNvSpPr/>
          <p:nvPr/>
        </p:nvSpPr>
        <p:spPr>
          <a:xfrm>
            <a:off x="702129" y="244929"/>
            <a:ext cx="7175966" cy="555171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UO‘K: 821.512.133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KBK: 84(5O‘)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93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Yoqubov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Odil 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Adolat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manzili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roman. Odil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Yoqubov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Toshkent: Yangi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nashr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2019.-240 b.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ISBN 978-9943-22—382-0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Yuqori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sinfda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tahsilni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ettirayotgan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kitobxon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do‘stlarimiz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adabiyot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darsliklarida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Odil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Yoqubov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asarlari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qisman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tanishish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imkoniga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bo‘lganlar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ishonch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aytamizki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asarlarini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qayerdan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topib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o‘qisam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 deb bosh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qotirganlar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yaqin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mehringizni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qozonib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ulgurgan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ijodidan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saralangan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mazkur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mo‘jazgina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kitobchamiz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borada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yaqin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ko‘makdosh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92246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56787-6CFD-AAA1-5BB2-7528B3342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FEC65-1617-DBDB-9D42-B1B8E20BB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Детское искусство, оригам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E80C0F7-37FC-2FE0-6C75-E79C656F3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52E24D-243C-54DD-F058-6406F014A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900" y="734786"/>
            <a:ext cx="3130943" cy="3494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D5C537E-08C3-C2B5-52AD-391E75FD86F7}"/>
              </a:ext>
            </a:extLst>
          </p:cNvPr>
          <p:cNvSpPr/>
          <p:nvPr/>
        </p:nvSpPr>
        <p:spPr>
          <a:xfrm>
            <a:off x="587829" y="228600"/>
            <a:ext cx="6939642" cy="566601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z-Cyrl-U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УЎК: 821.512.13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3-3</a:t>
            </a:r>
            <a:endParaRPr lang="uz-Cyrl-U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z-Cyrl-U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КБК: 84(5Ў)6</a:t>
            </a:r>
          </a:p>
          <a:p>
            <a:r>
              <a:rPr lang="uz-Cyrl-U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 – 93</a:t>
            </a:r>
          </a:p>
          <a:p>
            <a:r>
              <a:rPr lang="uz-Cyrl-U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Ёқубов, Одил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z-Cyrl-U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Биллур қандиллар: қиссалар ва ҳикоялар / Одил Ёқубов. – Тошкент: Янги аср авлоди, 2020. – 320 б.</a:t>
            </a:r>
          </a:p>
          <a:p>
            <a:r>
              <a:rPr lang="uz-Cyrl-U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ISBN 978-9943-27-382-5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z-Cyrl-U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Ушбу асарда ёшлар ўртасидаги муҳаббат мавзуси етакчилик қилади. Чин севги, поклик ва ҳалоллик, муҳаббатга етишиш йўлидаги худбинликлар, хиёнат каби муносабатлар ўқувчини асар моҳиятини билишга ундайди. </a:t>
            </a:r>
          </a:p>
          <a:p>
            <a:pPr algn="just"/>
            <a:r>
              <a:rPr lang="uz-Cyrl-U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Худбинлик ва ноҳалоллик ҳукм сурган жойда муҳаббат сўнади, ҳатто ўлади. Одил Ёқубов асарлари бугунги кун учун ҳам, эҳтимол келажак учун ҳам ибратли бўлиб қолаверади.</a:t>
            </a:r>
          </a:p>
        </p:txBody>
      </p:sp>
    </p:spTree>
    <p:extLst>
      <p:ext uri="{BB962C8B-B14F-4D97-AF65-F5344CB8AC3E}">
        <p14:creationId xmlns:p14="http://schemas.microsoft.com/office/powerpoint/2010/main" val="1236745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04AFC-B3F6-CE06-E578-2437B040D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7424B-E13C-5FD7-D1BB-F1A726629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Детское искусство, оригам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F7AA1C4-27E2-E559-2005-10793988C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" y="0"/>
            <a:ext cx="12191999" cy="6858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7C2B3E-C6E4-7EBA-95BB-BBE657508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095" y="881743"/>
            <a:ext cx="2964075" cy="3712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544FFEB-2E70-5AF8-2DB7-0ED0342D9589}"/>
              </a:ext>
            </a:extLst>
          </p:cNvPr>
          <p:cNvSpPr/>
          <p:nvPr/>
        </p:nvSpPr>
        <p:spPr>
          <a:xfrm>
            <a:off x="653143" y="365125"/>
            <a:ext cx="6906986" cy="612774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UO‘K: 821.512.133-31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KBK: 84-44(5O‘)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93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Yoqubov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Odil 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Ota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izidan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hikoyalar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/ Odil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Yoqubov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Toshkent. Zabarjad Media, 2022. – 144 b.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ISBN 978-9943-6869-8-4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Farzand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otaning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izdoshi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farzand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otaning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g‘ururi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farzand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otaning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suyanchi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ko‘pchilik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biladigan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oddiy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haqiqat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Odil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Yoqubov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qahramoni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Shukurjon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otasiga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shunday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sadoqat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ulg‘aygan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yigit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bosmachilar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jangda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halok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otasini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ko‘rmagan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otasining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bag‘rida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olmagan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otasining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erkalashlaridan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bahramand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bo‘lmagan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Bunday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go‘zal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shirin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tuyg‘ularga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qalbi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voyaga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Afsuski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ko‘kragini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qo‘msaydigan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go‘dak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mehrdan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mosuvo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buvisi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qo‘lida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tarbiya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topadi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4988272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1115</Words>
  <Application>Microsoft Office PowerPoint</Application>
  <PresentationFormat>Широкоэкранный</PresentationFormat>
  <Paragraphs>80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38</cp:revision>
  <dcterms:created xsi:type="dcterms:W3CDTF">2025-11-10T11:01:35Z</dcterms:created>
  <dcterms:modified xsi:type="dcterms:W3CDTF">2025-11-11T09:38:58Z</dcterms:modified>
</cp:coreProperties>
</file>