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59" r:id="rId3"/>
    <p:sldId id="262" r:id="rId4"/>
    <p:sldId id="258" r:id="rId5"/>
    <p:sldId id="260" r:id="rId6"/>
    <p:sldId id="261" r:id="rId7"/>
    <p:sldId id="265" r:id="rId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94660"/>
  </p:normalViewPr>
  <p:slideViewPr>
    <p:cSldViewPr snapToGrid="0">
      <p:cViewPr varScale="1">
        <p:scale>
          <a:sx n="70" d="100"/>
          <a:sy n="70" d="100"/>
        </p:scale>
        <p:origin x="5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4D3EE3-B467-4819-BA6F-8A79A1F4D27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4F0C943-4BFF-C7A5-30DE-E23320CC2A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DE24F545-6E2F-A11F-0BD4-B3E894DAE82A}"/>
              </a:ext>
            </a:extLst>
          </p:cNvPr>
          <p:cNvSpPr>
            <a:spLocks noGrp="1"/>
          </p:cNvSpPr>
          <p:nvPr>
            <p:ph type="dt" sz="half" idx="10"/>
          </p:nvPr>
        </p:nvSpPr>
        <p:spPr/>
        <p:txBody>
          <a:bodyPr/>
          <a:lstStyle/>
          <a:p>
            <a:fld id="{E1F8EE5F-7CCC-4A29-9E46-915265660DFF}" type="datetimeFigureOut">
              <a:rPr lang="ru-RU" smtClean="0"/>
              <a:t>26.08.2025</a:t>
            </a:fld>
            <a:endParaRPr lang="ru-RU"/>
          </a:p>
        </p:txBody>
      </p:sp>
      <p:sp>
        <p:nvSpPr>
          <p:cNvPr id="5" name="Нижний колонтитул 4">
            <a:extLst>
              <a:ext uri="{FF2B5EF4-FFF2-40B4-BE49-F238E27FC236}">
                <a16:creationId xmlns:a16="http://schemas.microsoft.com/office/drawing/2014/main" id="{BC7962E0-EC1B-AF0E-40A4-72A1B3EEC58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98356E3-CF45-D7D5-7AEB-0F0077E91447}"/>
              </a:ext>
            </a:extLst>
          </p:cNvPr>
          <p:cNvSpPr>
            <a:spLocks noGrp="1"/>
          </p:cNvSpPr>
          <p:nvPr>
            <p:ph type="sldNum" sz="quarter" idx="12"/>
          </p:nvPr>
        </p:nvSpPr>
        <p:spPr/>
        <p:txBody>
          <a:bodyPr/>
          <a:lstStyle/>
          <a:p>
            <a:fld id="{7E07799A-2B33-442D-A9B0-6F99AFE6D682}" type="slidenum">
              <a:rPr lang="ru-RU" smtClean="0"/>
              <a:t>‹#›</a:t>
            </a:fld>
            <a:endParaRPr lang="ru-RU"/>
          </a:p>
        </p:txBody>
      </p:sp>
    </p:spTree>
    <p:extLst>
      <p:ext uri="{BB962C8B-B14F-4D97-AF65-F5344CB8AC3E}">
        <p14:creationId xmlns:p14="http://schemas.microsoft.com/office/powerpoint/2010/main" val="3802615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433012-7BDD-BC09-9501-01C17F966208}"/>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8A6EA36B-75D4-FE6D-1AAA-2A26E9A3F369}"/>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933A1C7-FAA1-2E87-0A53-2F72EF8B9BCE}"/>
              </a:ext>
            </a:extLst>
          </p:cNvPr>
          <p:cNvSpPr>
            <a:spLocks noGrp="1"/>
          </p:cNvSpPr>
          <p:nvPr>
            <p:ph type="dt" sz="half" idx="10"/>
          </p:nvPr>
        </p:nvSpPr>
        <p:spPr/>
        <p:txBody>
          <a:bodyPr/>
          <a:lstStyle/>
          <a:p>
            <a:fld id="{E1F8EE5F-7CCC-4A29-9E46-915265660DFF}" type="datetimeFigureOut">
              <a:rPr lang="ru-RU" smtClean="0"/>
              <a:t>26.08.2025</a:t>
            </a:fld>
            <a:endParaRPr lang="ru-RU"/>
          </a:p>
        </p:txBody>
      </p:sp>
      <p:sp>
        <p:nvSpPr>
          <p:cNvPr id="5" name="Нижний колонтитул 4">
            <a:extLst>
              <a:ext uri="{FF2B5EF4-FFF2-40B4-BE49-F238E27FC236}">
                <a16:creationId xmlns:a16="http://schemas.microsoft.com/office/drawing/2014/main" id="{DCC77C2F-2C88-076B-77B7-C3736EAFD59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528D62A-A249-555B-32D7-F29B8D4DCC5C}"/>
              </a:ext>
            </a:extLst>
          </p:cNvPr>
          <p:cNvSpPr>
            <a:spLocks noGrp="1"/>
          </p:cNvSpPr>
          <p:nvPr>
            <p:ph type="sldNum" sz="quarter" idx="12"/>
          </p:nvPr>
        </p:nvSpPr>
        <p:spPr/>
        <p:txBody>
          <a:bodyPr/>
          <a:lstStyle/>
          <a:p>
            <a:fld id="{7E07799A-2B33-442D-A9B0-6F99AFE6D682}" type="slidenum">
              <a:rPr lang="ru-RU" smtClean="0"/>
              <a:t>‹#›</a:t>
            </a:fld>
            <a:endParaRPr lang="ru-RU"/>
          </a:p>
        </p:txBody>
      </p:sp>
    </p:spTree>
    <p:extLst>
      <p:ext uri="{BB962C8B-B14F-4D97-AF65-F5344CB8AC3E}">
        <p14:creationId xmlns:p14="http://schemas.microsoft.com/office/powerpoint/2010/main" val="1609325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A15BB819-2A3D-1571-3985-C59B49A52E21}"/>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A2059081-2D64-C3B0-201C-39942C6F6F90}"/>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75C88A3-04C2-A519-004F-1F16A21BFE31}"/>
              </a:ext>
            </a:extLst>
          </p:cNvPr>
          <p:cNvSpPr>
            <a:spLocks noGrp="1"/>
          </p:cNvSpPr>
          <p:nvPr>
            <p:ph type="dt" sz="half" idx="10"/>
          </p:nvPr>
        </p:nvSpPr>
        <p:spPr/>
        <p:txBody>
          <a:bodyPr/>
          <a:lstStyle/>
          <a:p>
            <a:fld id="{E1F8EE5F-7CCC-4A29-9E46-915265660DFF}" type="datetimeFigureOut">
              <a:rPr lang="ru-RU" smtClean="0"/>
              <a:t>26.08.2025</a:t>
            </a:fld>
            <a:endParaRPr lang="ru-RU"/>
          </a:p>
        </p:txBody>
      </p:sp>
      <p:sp>
        <p:nvSpPr>
          <p:cNvPr id="5" name="Нижний колонтитул 4">
            <a:extLst>
              <a:ext uri="{FF2B5EF4-FFF2-40B4-BE49-F238E27FC236}">
                <a16:creationId xmlns:a16="http://schemas.microsoft.com/office/drawing/2014/main" id="{EED53800-8290-0829-72C7-E185ABC07D8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5726FBA-5C23-3AC4-F4C7-7DDBDE2F041D}"/>
              </a:ext>
            </a:extLst>
          </p:cNvPr>
          <p:cNvSpPr>
            <a:spLocks noGrp="1"/>
          </p:cNvSpPr>
          <p:nvPr>
            <p:ph type="sldNum" sz="quarter" idx="12"/>
          </p:nvPr>
        </p:nvSpPr>
        <p:spPr/>
        <p:txBody>
          <a:bodyPr/>
          <a:lstStyle/>
          <a:p>
            <a:fld id="{7E07799A-2B33-442D-A9B0-6F99AFE6D682}" type="slidenum">
              <a:rPr lang="ru-RU" smtClean="0"/>
              <a:t>‹#›</a:t>
            </a:fld>
            <a:endParaRPr lang="ru-RU"/>
          </a:p>
        </p:txBody>
      </p:sp>
    </p:spTree>
    <p:extLst>
      <p:ext uri="{BB962C8B-B14F-4D97-AF65-F5344CB8AC3E}">
        <p14:creationId xmlns:p14="http://schemas.microsoft.com/office/powerpoint/2010/main" val="51468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F7377A-0C96-3BA2-347B-CA40565381E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ADDD3E3-61BE-D05F-BFD6-25CF112F36F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EBE7D97-8DCF-8846-1743-50F14003ED0D}"/>
              </a:ext>
            </a:extLst>
          </p:cNvPr>
          <p:cNvSpPr>
            <a:spLocks noGrp="1"/>
          </p:cNvSpPr>
          <p:nvPr>
            <p:ph type="dt" sz="half" idx="10"/>
          </p:nvPr>
        </p:nvSpPr>
        <p:spPr/>
        <p:txBody>
          <a:bodyPr/>
          <a:lstStyle/>
          <a:p>
            <a:fld id="{E1F8EE5F-7CCC-4A29-9E46-915265660DFF}" type="datetimeFigureOut">
              <a:rPr lang="ru-RU" smtClean="0"/>
              <a:t>26.08.2025</a:t>
            </a:fld>
            <a:endParaRPr lang="ru-RU"/>
          </a:p>
        </p:txBody>
      </p:sp>
      <p:sp>
        <p:nvSpPr>
          <p:cNvPr id="5" name="Нижний колонтитул 4">
            <a:extLst>
              <a:ext uri="{FF2B5EF4-FFF2-40B4-BE49-F238E27FC236}">
                <a16:creationId xmlns:a16="http://schemas.microsoft.com/office/drawing/2014/main" id="{5CD11728-42E6-B058-7A30-07EB9F7E953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BB751E2-6D20-4A7F-3A1D-66B9015B5CA8}"/>
              </a:ext>
            </a:extLst>
          </p:cNvPr>
          <p:cNvSpPr>
            <a:spLocks noGrp="1"/>
          </p:cNvSpPr>
          <p:nvPr>
            <p:ph type="sldNum" sz="quarter" idx="12"/>
          </p:nvPr>
        </p:nvSpPr>
        <p:spPr/>
        <p:txBody>
          <a:bodyPr/>
          <a:lstStyle/>
          <a:p>
            <a:fld id="{7E07799A-2B33-442D-A9B0-6F99AFE6D682}" type="slidenum">
              <a:rPr lang="ru-RU" smtClean="0"/>
              <a:t>‹#›</a:t>
            </a:fld>
            <a:endParaRPr lang="ru-RU"/>
          </a:p>
        </p:txBody>
      </p:sp>
    </p:spTree>
    <p:extLst>
      <p:ext uri="{BB962C8B-B14F-4D97-AF65-F5344CB8AC3E}">
        <p14:creationId xmlns:p14="http://schemas.microsoft.com/office/powerpoint/2010/main" val="219505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4C90EE-3595-76C7-9203-664A21A93B96}"/>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29B01D7A-A701-374D-3007-E7A526737AF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29296F6-1C3C-16C5-CBA7-A93E629F57CE}"/>
              </a:ext>
            </a:extLst>
          </p:cNvPr>
          <p:cNvSpPr>
            <a:spLocks noGrp="1"/>
          </p:cNvSpPr>
          <p:nvPr>
            <p:ph type="dt" sz="half" idx="10"/>
          </p:nvPr>
        </p:nvSpPr>
        <p:spPr/>
        <p:txBody>
          <a:bodyPr/>
          <a:lstStyle/>
          <a:p>
            <a:fld id="{E1F8EE5F-7CCC-4A29-9E46-915265660DFF}" type="datetimeFigureOut">
              <a:rPr lang="ru-RU" smtClean="0"/>
              <a:t>26.08.2025</a:t>
            </a:fld>
            <a:endParaRPr lang="ru-RU"/>
          </a:p>
        </p:txBody>
      </p:sp>
      <p:sp>
        <p:nvSpPr>
          <p:cNvPr id="5" name="Нижний колонтитул 4">
            <a:extLst>
              <a:ext uri="{FF2B5EF4-FFF2-40B4-BE49-F238E27FC236}">
                <a16:creationId xmlns:a16="http://schemas.microsoft.com/office/drawing/2014/main" id="{124B03F3-2C13-F122-9B02-74D65E41305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6B805B4-DFE4-8F9F-5BAD-F49FAD6C6DE6}"/>
              </a:ext>
            </a:extLst>
          </p:cNvPr>
          <p:cNvSpPr>
            <a:spLocks noGrp="1"/>
          </p:cNvSpPr>
          <p:nvPr>
            <p:ph type="sldNum" sz="quarter" idx="12"/>
          </p:nvPr>
        </p:nvSpPr>
        <p:spPr/>
        <p:txBody>
          <a:bodyPr/>
          <a:lstStyle/>
          <a:p>
            <a:fld id="{7E07799A-2B33-442D-A9B0-6F99AFE6D682}" type="slidenum">
              <a:rPr lang="ru-RU" smtClean="0"/>
              <a:t>‹#›</a:t>
            </a:fld>
            <a:endParaRPr lang="ru-RU"/>
          </a:p>
        </p:txBody>
      </p:sp>
    </p:spTree>
    <p:extLst>
      <p:ext uri="{BB962C8B-B14F-4D97-AF65-F5344CB8AC3E}">
        <p14:creationId xmlns:p14="http://schemas.microsoft.com/office/powerpoint/2010/main" val="1477420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ECCB02-6354-A6C5-0130-7749AE680C0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4767E4D-E86B-C992-5B86-9919AD11D29A}"/>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042AFEEA-08E4-92A1-1502-E44A697D37D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32272ACD-8676-3900-BA12-4060210B701B}"/>
              </a:ext>
            </a:extLst>
          </p:cNvPr>
          <p:cNvSpPr>
            <a:spLocks noGrp="1"/>
          </p:cNvSpPr>
          <p:nvPr>
            <p:ph type="dt" sz="half" idx="10"/>
          </p:nvPr>
        </p:nvSpPr>
        <p:spPr/>
        <p:txBody>
          <a:bodyPr/>
          <a:lstStyle/>
          <a:p>
            <a:fld id="{E1F8EE5F-7CCC-4A29-9E46-915265660DFF}" type="datetimeFigureOut">
              <a:rPr lang="ru-RU" smtClean="0"/>
              <a:t>26.08.2025</a:t>
            </a:fld>
            <a:endParaRPr lang="ru-RU"/>
          </a:p>
        </p:txBody>
      </p:sp>
      <p:sp>
        <p:nvSpPr>
          <p:cNvPr id="6" name="Нижний колонтитул 5">
            <a:extLst>
              <a:ext uri="{FF2B5EF4-FFF2-40B4-BE49-F238E27FC236}">
                <a16:creationId xmlns:a16="http://schemas.microsoft.com/office/drawing/2014/main" id="{0D2B32DB-5E65-7FE4-7644-4FB23267110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AB6C511-E5B8-4073-E696-A251C3E4D9FB}"/>
              </a:ext>
            </a:extLst>
          </p:cNvPr>
          <p:cNvSpPr>
            <a:spLocks noGrp="1"/>
          </p:cNvSpPr>
          <p:nvPr>
            <p:ph type="sldNum" sz="quarter" idx="12"/>
          </p:nvPr>
        </p:nvSpPr>
        <p:spPr/>
        <p:txBody>
          <a:bodyPr/>
          <a:lstStyle/>
          <a:p>
            <a:fld id="{7E07799A-2B33-442D-A9B0-6F99AFE6D682}" type="slidenum">
              <a:rPr lang="ru-RU" smtClean="0"/>
              <a:t>‹#›</a:t>
            </a:fld>
            <a:endParaRPr lang="ru-RU"/>
          </a:p>
        </p:txBody>
      </p:sp>
    </p:spTree>
    <p:extLst>
      <p:ext uri="{BB962C8B-B14F-4D97-AF65-F5344CB8AC3E}">
        <p14:creationId xmlns:p14="http://schemas.microsoft.com/office/powerpoint/2010/main" val="961256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E9564B-E0FF-B613-A88A-906840DFA1BD}"/>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7F8C7DBE-BB99-A3A9-A8AC-2C47105FC0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24981A5-D0A7-490B-5B5E-CF31DB941579}"/>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4FF185E3-0C57-4B10-8A68-DE502C05AF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B0EA2EB4-405D-75F2-559F-3E19611AB18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ADD8DD77-0C35-5A5F-2B09-D8954FF0FF19}"/>
              </a:ext>
            </a:extLst>
          </p:cNvPr>
          <p:cNvSpPr>
            <a:spLocks noGrp="1"/>
          </p:cNvSpPr>
          <p:nvPr>
            <p:ph type="dt" sz="half" idx="10"/>
          </p:nvPr>
        </p:nvSpPr>
        <p:spPr/>
        <p:txBody>
          <a:bodyPr/>
          <a:lstStyle/>
          <a:p>
            <a:fld id="{E1F8EE5F-7CCC-4A29-9E46-915265660DFF}" type="datetimeFigureOut">
              <a:rPr lang="ru-RU" smtClean="0"/>
              <a:t>26.08.2025</a:t>
            </a:fld>
            <a:endParaRPr lang="ru-RU"/>
          </a:p>
        </p:txBody>
      </p:sp>
      <p:sp>
        <p:nvSpPr>
          <p:cNvPr id="8" name="Нижний колонтитул 7">
            <a:extLst>
              <a:ext uri="{FF2B5EF4-FFF2-40B4-BE49-F238E27FC236}">
                <a16:creationId xmlns:a16="http://schemas.microsoft.com/office/drawing/2014/main" id="{560C2E11-B431-ED7B-6319-8E9191EA1B37}"/>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0191FD75-6657-2005-77A6-79097A72BE5F}"/>
              </a:ext>
            </a:extLst>
          </p:cNvPr>
          <p:cNvSpPr>
            <a:spLocks noGrp="1"/>
          </p:cNvSpPr>
          <p:nvPr>
            <p:ph type="sldNum" sz="quarter" idx="12"/>
          </p:nvPr>
        </p:nvSpPr>
        <p:spPr/>
        <p:txBody>
          <a:bodyPr/>
          <a:lstStyle/>
          <a:p>
            <a:fld id="{7E07799A-2B33-442D-A9B0-6F99AFE6D682}" type="slidenum">
              <a:rPr lang="ru-RU" smtClean="0"/>
              <a:t>‹#›</a:t>
            </a:fld>
            <a:endParaRPr lang="ru-RU"/>
          </a:p>
        </p:txBody>
      </p:sp>
    </p:spTree>
    <p:extLst>
      <p:ext uri="{BB962C8B-B14F-4D97-AF65-F5344CB8AC3E}">
        <p14:creationId xmlns:p14="http://schemas.microsoft.com/office/powerpoint/2010/main" val="2789028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1AE682-B36D-8434-5B0B-C2843F430E0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058FC142-837C-2C6E-CABA-019996F653E1}"/>
              </a:ext>
            </a:extLst>
          </p:cNvPr>
          <p:cNvSpPr>
            <a:spLocks noGrp="1"/>
          </p:cNvSpPr>
          <p:nvPr>
            <p:ph type="dt" sz="half" idx="10"/>
          </p:nvPr>
        </p:nvSpPr>
        <p:spPr/>
        <p:txBody>
          <a:bodyPr/>
          <a:lstStyle/>
          <a:p>
            <a:fld id="{E1F8EE5F-7CCC-4A29-9E46-915265660DFF}" type="datetimeFigureOut">
              <a:rPr lang="ru-RU" smtClean="0"/>
              <a:t>26.08.2025</a:t>
            </a:fld>
            <a:endParaRPr lang="ru-RU"/>
          </a:p>
        </p:txBody>
      </p:sp>
      <p:sp>
        <p:nvSpPr>
          <p:cNvPr id="4" name="Нижний колонтитул 3">
            <a:extLst>
              <a:ext uri="{FF2B5EF4-FFF2-40B4-BE49-F238E27FC236}">
                <a16:creationId xmlns:a16="http://schemas.microsoft.com/office/drawing/2014/main" id="{49B37465-11F6-4F43-53D5-208AA3F7403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4DBB27E0-63EC-8F64-20D1-31C6FFE775CE}"/>
              </a:ext>
            </a:extLst>
          </p:cNvPr>
          <p:cNvSpPr>
            <a:spLocks noGrp="1"/>
          </p:cNvSpPr>
          <p:nvPr>
            <p:ph type="sldNum" sz="quarter" idx="12"/>
          </p:nvPr>
        </p:nvSpPr>
        <p:spPr/>
        <p:txBody>
          <a:bodyPr/>
          <a:lstStyle/>
          <a:p>
            <a:fld id="{7E07799A-2B33-442D-A9B0-6F99AFE6D682}" type="slidenum">
              <a:rPr lang="ru-RU" smtClean="0"/>
              <a:t>‹#›</a:t>
            </a:fld>
            <a:endParaRPr lang="ru-RU"/>
          </a:p>
        </p:txBody>
      </p:sp>
    </p:spTree>
    <p:extLst>
      <p:ext uri="{BB962C8B-B14F-4D97-AF65-F5344CB8AC3E}">
        <p14:creationId xmlns:p14="http://schemas.microsoft.com/office/powerpoint/2010/main" val="3139763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49AE8511-7895-EE8A-E3D4-96FED67EA3F0}"/>
              </a:ext>
            </a:extLst>
          </p:cNvPr>
          <p:cNvSpPr>
            <a:spLocks noGrp="1"/>
          </p:cNvSpPr>
          <p:nvPr>
            <p:ph type="dt" sz="half" idx="10"/>
          </p:nvPr>
        </p:nvSpPr>
        <p:spPr/>
        <p:txBody>
          <a:bodyPr/>
          <a:lstStyle/>
          <a:p>
            <a:fld id="{E1F8EE5F-7CCC-4A29-9E46-915265660DFF}" type="datetimeFigureOut">
              <a:rPr lang="ru-RU" smtClean="0"/>
              <a:t>26.08.2025</a:t>
            </a:fld>
            <a:endParaRPr lang="ru-RU"/>
          </a:p>
        </p:txBody>
      </p:sp>
      <p:sp>
        <p:nvSpPr>
          <p:cNvPr id="3" name="Нижний колонтитул 2">
            <a:extLst>
              <a:ext uri="{FF2B5EF4-FFF2-40B4-BE49-F238E27FC236}">
                <a16:creationId xmlns:a16="http://schemas.microsoft.com/office/drawing/2014/main" id="{CF4E426C-FD75-8059-7DCD-974DC4387136}"/>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925A8B56-AE17-AF44-9AA5-3FBBAA8B26E4}"/>
              </a:ext>
            </a:extLst>
          </p:cNvPr>
          <p:cNvSpPr>
            <a:spLocks noGrp="1"/>
          </p:cNvSpPr>
          <p:nvPr>
            <p:ph type="sldNum" sz="quarter" idx="12"/>
          </p:nvPr>
        </p:nvSpPr>
        <p:spPr/>
        <p:txBody>
          <a:bodyPr/>
          <a:lstStyle/>
          <a:p>
            <a:fld id="{7E07799A-2B33-442D-A9B0-6F99AFE6D682}" type="slidenum">
              <a:rPr lang="ru-RU" smtClean="0"/>
              <a:t>‹#›</a:t>
            </a:fld>
            <a:endParaRPr lang="ru-RU"/>
          </a:p>
        </p:txBody>
      </p:sp>
    </p:spTree>
    <p:extLst>
      <p:ext uri="{BB962C8B-B14F-4D97-AF65-F5344CB8AC3E}">
        <p14:creationId xmlns:p14="http://schemas.microsoft.com/office/powerpoint/2010/main" val="884390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5CC864-E934-DC44-0E31-E9F3E03BBF1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B228F97E-D17E-CBE2-978F-5848A12123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05BFF19E-74CF-6CFF-99F6-466A571555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4A9CCA0-DD2D-91DE-1AD4-23E8B6B205C6}"/>
              </a:ext>
            </a:extLst>
          </p:cNvPr>
          <p:cNvSpPr>
            <a:spLocks noGrp="1"/>
          </p:cNvSpPr>
          <p:nvPr>
            <p:ph type="dt" sz="half" idx="10"/>
          </p:nvPr>
        </p:nvSpPr>
        <p:spPr/>
        <p:txBody>
          <a:bodyPr/>
          <a:lstStyle/>
          <a:p>
            <a:fld id="{E1F8EE5F-7CCC-4A29-9E46-915265660DFF}" type="datetimeFigureOut">
              <a:rPr lang="ru-RU" smtClean="0"/>
              <a:t>26.08.2025</a:t>
            </a:fld>
            <a:endParaRPr lang="ru-RU"/>
          </a:p>
        </p:txBody>
      </p:sp>
      <p:sp>
        <p:nvSpPr>
          <p:cNvPr id="6" name="Нижний колонтитул 5">
            <a:extLst>
              <a:ext uri="{FF2B5EF4-FFF2-40B4-BE49-F238E27FC236}">
                <a16:creationId xmlns:a16="http://schemas.microsoft.com/office/drawing/2014/main" id="{CE108028-B223-6898-6174-E6454575836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046AD38-77FE-E09D-899C-BBB0BA69CC40}"/>
              </a:ext>
            </a:extLst>
          </p:cNvPr>
          <p:cNvSpPr>
            <a:spLocks noGrp="1"/>
          </p:cNvSpPr>
          <p:nvPr>
            <p:ph type="sldNum" sz="quarter" idx="12"/>
          </p:nvPr>
        </p:nvSpPr>
        <p:spPr/>
        <p:txBody>
          <a:bodyPr/>
          <a:lstStyle/>
          <a:p>
            <a:fld id="{7E07799A-2B33-442D-A9B0-6F99AFE6D682}" type="slidenum">
              <a:rPr lang="ru-RU" smtClean="0"/>
              <a:t>‹#›</a:t>
            </a:fld>
            <a:endParaRPr lang="ru-RU"/>
          </a:p>
        </p:txBody>
      </p:sp>
    </p:spTree>
    <p:extLst>
      <p:ext uri="{BB962C8B-B14F-4D97-AF65-F5344CB8AC3E}">
        <p14:creationId xmlns:p14="http://schemas.microsoft.com/office/powerpoint/2010/main" val="2381642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BB95C0-D9E6-4E35-1A68-314A1094C0A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12B5D0F2-FB66-34E7-7230-33B1FF7DCD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DC431748-E3A4-BC35-B2A7-E345E71983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3B7C976-2386-FB5A-2388-227D4490F0FD}"/>
              </a:ext>
            </a:extLst>
          </p:cNvPr>
          <p:cNvSpPr>
            <a:spLocks noGrp="1"/>
          </p:cNvSpPr>
          <p:nvPr>
            <p:ph type="dt" sz="half" idx="10"/>
          </p:nvPr>
        </p:nvSpPr>
        <p:spPr/>
        <p:txBody>
          <a:bodyPr/>
          <a:lstStyle/>
          <a:p>
            <a:fld id="{E1F8EE5F-7CCC-4A29-9E46-915265660DFF}" type="datetimeFigureOut">
              <a:rPr lang="ru-RU" smtClean="0"/>
              <a:t>26.08.2025</a:t>
            </a:fld>
            <a:endParaRPr lang="ru-RU"/>
          </a:p>
        </p:txBody>
      </p:sp>
      <p:sp>
        <p:nvSpPr>
          <p:cNvPr id="6" name="Нижний колонтитул 5">
            <a:extLst>
              <a:ext uri="{FF2B5EF4-FFF2-40B4-BE49-F238E27FC236}">
                <a16:creationId xmlns:a16="http://schemas.microsoft.com/office/drawing/2014/main" id="{F288DA7F-8AD2-7AED-0CCB-8FDF8206B7E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1E953D1-6B85-CE26-2B04-772008B09E3F}"/>
              </a:ext>
            </a:extLst>
          </p:cNvPr>
          <p:cNvSpPr>
            <a:spLocks noGrp="1"/>
          </p:cNvSpPr>
          <p:nvPr>
            <p:ph type="sldNum" sz="quarter" idx="12"/>
          </p:nvPr>
        </p:nvSpPr>
        <p:spPr/>
        <p:txBody>
          <a:bodyPr/>
          <a:lstStyle/>
          <a:p>
            <a:fld id="{7E07799A-2B33-442D-A9B0-6F99AFE6D682}" type="slidenum">
              <a:rPr lang="ru-RU" smtClean="0"/>
              <a:t>‹#›</a:t>
            </a:fld>
            <a:endParaRPr lang="ru-RU"/>
          </a:p>
        </p:txBody>
      </p:sp>
    </p:spTree>
    <p:extLst>
      <p:ext uri="{BB962C8B-B14F-4D97-AF65-F5344CB8AC3E}">
        <p14:creationId xmlns:p14="http://schemas.microsoft.com/office/powerpoint/2010/main" val="1423233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AC5CA87-639D-71B4-D0E0-F3A0FE1B4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E2C8F017-A801-CB4A-159C-0DA41F1B34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51C3E96-44E7-A1B5-9F40-AA2188126D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1F8EE5F-7CCC-4A29-9E46-915265660DFF}" type="datetimeFigureOut">
              <a:rPr lang="ru-RU" smtClean="0"/>
              <a:t>26.08.2025</a:t>
            </a:fld>
            <a:endParaRPr lang="ru-RU"/>
          </a:p>
        </p:txBody>
      </p:sp>
      <p:sp>
        <p:nvSpPr>
          <p:cNvPr id="5" name="Нижний колонтитул 4">
            <a:extLst>
              <a:ext uri="{FF2B5EF4-FFF2-40B4-BE49-F238E27FC236}">
                <a16:creationId xmlns:a16="http://schemas.microsoft.com/office/drawing/2014/main" id="{7F002E68-AC2C-3323-7202-FEB1041D29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u-RU"/>
          </a:p>
        </p:txBody>
      </p:sp>
      <p:sp>
        <p:nvSpPr>
          <p:cNvPr id="6" name="Номер слайда 5">
            <a:extLst>
              <a:ext uri="{FF2B5EF4-FFF2-40B4-BE49-F238E27FC236}">
                <a16:creationId xmlns:a16="http://schemas.microsoft.com/office/drawing/2014/main" id="{E0C74D98-5910-E9CB-2BA9-6291C19A37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E07799A-2B33-442D-A9B0-6F99AFE6D682}" type="slidenum">
              <a:rPr lang="ru-RU" smtClean="0"/>
              <a:t>‹#›</a:t>
            </a:fld>
            <a:endParaRPr lang="ru-RU"/>
          </a:p>
        </p:txBody>
      </p:sp>
    </p:spTree>
    <p:extLst>
      <p:ext uri="{BB962C8B-B14F-4D97-AF65-F5344CB8AC3E}">
        <p14:creationId xmlns:p14="http://schemas.microsoft.com/office/powerpoint/2010/main" val="4125691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hyperlink" Target="https://x.com/KurgantepaTakm" TargetMode="External"/><Relationship Id="rId13" Type="http://schemas.openxmlformats.org/officeDocument/2006/relationships/image" Target="../media/image17.jpeg"/><Relationship Id="rId3" Type="http://schemas.openxmlformats.org/officeDocument/2006/relationships/hyperlink" Target="https://t.me/qorgontepatakm" TargetMode="External"/><Relationship Id="rId7" Type="http://schemas.openxmlformats.org/officeDocument/2006/relationships/hyperlink" Target="https://youtube.com/@kurgantepatakm" TargetMode="External"/><Relationship Id="rId12"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t.me/kurgantepa_takm_online" TargetMode="External"/><Relationship Id="rId11" Type="http://schemas.openxmlformats.org/officeDocument/2006/relationships/image" Target="../media/image15.png"/><Relationship Id="rId5" Type="http://schemas.openxmlformats.org/officeDocument/2006/relationships/hyperlink" Target="https://www.facebook.com/share/12BoCSCRuL4/" TargetMode="External"/><Relationship Id="rId10" Type="http://schemas.openxmlformats.org/officeDocument/2006/relationships/image" Target="../media/image14.png"/><Relationship Id="rId4" Type="http://schemas.openxmlformats.org/officeDocument/2006/relationships/hyperlink" Target="https://www.instagram.com/kurgantepa_takm" TargetMode="External"/><Relationship Id="rId9" Type="http://schemas.openxmlformats.org/officeDocument/2006/relationships/image" Target="../media/image2.png"/><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617941-E9E0-6780-018E-BDDE95BC3091}"/>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2DAC5087-70DF-6B80-ED70-505350F2CB4A}"/>
              </a:ext>
            </a:extLst>
          </p:cNvPr>
          <p:cNvSpPr>
            <a:spLocks noGrp="1"/>
          </p:cNvSpPr>
          <p:nvPr>
            <p:ph idx="1"/>
          </p:nvPr>
        </p:nvSpPr>
        <p:spPr/>
        <p:txBody>
          <a:bodyPr/>
          <a:lstStyle/>
          <a:p>
            <a:endParaRPr lang="ru-RU" dirty="0"/>
          </a:p>
        </p:txBody>
      </p:sp>
      <p:pic>
        <p:nvPicPr>
          <p:cNvPr id="1026" name="Picture 2" descr="Conception De Cadre Dégradé Avec Illustration Vectorielle Contour Doré ...">
            <a:extLst>
              <a:ext uri="{FF2B5EF4-FFF2-40B4-BE49-F238E27FC236}">
                <a16:creationId xmlns:a16="http://schemas.microsoft.com/office/drawing/2014/main" id="{F9A84116-65F1-11F6-EC94-6FE4E81C9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B60681F3-FD97-E7D6-B9B2-72D65D00FB89}"/>
              </a:ext>
            </a:extLst>
          </p:cNvPr>
          <p:cNvPicPr>
            <a:picLocks noChangeAspect="1"/>
          </p:cNvPicPr>
          <p:nvPr/>
        </p:nvPicPr>
        <p:blipFill>
          <a:blip r:embed="rId3"/>
          <a:stretch>
            <a:fillRect/>
          </a:stretch>
        </p:blipFill>
        <p:spPr>
          <a:xfrm>
            <a:off x="10955739" y="365125"/>
            <a:ext cx="817160" cy="817160"/>
          </a:xfrm>
          <a:prstGeom prst="rect">
            <a:avLst/>
          </a:prstGeom>
        </p:spPr>
      </p:pic>
      <p:sp>
        <p:nvSpPr>
          <p:cNvPr id="6" name="TextBox 5">
            <a:extLst>
              <a:ext uri="{FF2B5EF4-FFF2-40B4-BE49-F238E27FC236}">
                <a16:creationId xmlns:a16="http://schemas.microsoft.com/office/drawing/2014/main" id="{3B472B69-A00E-CFE7-34D5-5720ABCAB74D}"/>
              </a:ext>
            </a:extLst>
          </p:cNvPr>
          <p:cNvSpPr txBox="1"/>
          <p:nvPr/>
        </p:nvSpPr>
        <p:spPr>
          <a:xfrm>
            <a:off x="2388359" y="1555845"/>
            <a:ext cx="7902054" cy="3046988"/>
          </a:xfrm>
          <a:prstGeom prst="rect">
            <a:avLst/>
          </a:prstGeom>
          <a:noFill/>
        </p:spPr>
        <p:txBody>
          <a:bodyPr wrap="square" rtlCol="0">
            <a:spAutoFit/>
          </a:bodyPr>
          <a:lstStyle/>
          <a:p>
            <a:pPr algn="ctr"/>
            <a:endParaRPr lang="en-US" sz="2400" b="1" dirty="0">
              <a:latin typeface="Times New Roman" panose="02020603050405020304" pitchFamily="18" charset="0"/>
              <a:cs typeface="Times New Roman" panose="02020603050405020304" pitchFamily="18" charset="0"/>
            </a:endParaRPr>
          </a:p>
          <a:p>
            <a:pPr algn="ctr"/>
            <a:r>
              <a:rPr lang="en-US" sz="2400" b="1" dirty="0">
                <a:solidFill>
                  <a:schemeClr val="tx2"/>
                </a:solidFill>
                <a:latin typeface="Times New Roman" panose="02020603050405020304" pitchFamily="18" charset="0"/>
                <a:cs typeface="Times New Roman" panose="02020603050405020304" pitchFamily="18" charset="0"/>
              </a:rPr>
              <a:t>QO‘RG‘ONTEPA TUMAN</a:t>
            </a:r>
          </a:p>
          <a:p>
            <a:pPr algn="ctr"/>
            <a:r>
              <a:rPr lang="en-US" sz="2400" b="1" dirty="0">
                <a:solidFill>
                  <a:schemeClr val="tx2"/>
                </a:solidFill>
                <a:latin typeface="Times New Roman" panose="02020603050405020304" pitchFamily="18" charset="0"/>
                <a:cs typeface="Times New Roman" panose="02020603050405020304" pitchFamily="18" charset="0"/>
              </a:rPr>
              <a:t> AXBOROT KUTUBXONA MARKAZI </a:t>
            </a:r>
          </a:p>
          <a:p>
            <a:pPr algn="ctr"/>
            <a:r>
              <a:rPr lang="en-US" sz="2400" b="1" dirty="0">
                <a:solidFill>
                  <a:schemeClr val="tx2"/>
                </a:solidFill>
                <a:latin typeface="Times New Roman" panose="02020603050405020304" pitchFamily="18" charset="0"/>
                <a:cs typeface="Times New Roman" panose="02020603050405020304" pitchFamily="18" charset="0"/>
              </a:rPr>
              <a:t>LUG‘ATLARGA TAYYORLANGAN </a:t>
            </a:r>
          </a:p>
          <a:p>
            <a:pPr algn="ctr"/>
            <a:endParaRPr lang="en-US" sz="2400" b="1" dirty="0">
              <a:solidFill>
                <a:schemeClr val="tx2"/>
              </a:solidFill>
              <a:latin typeface="Times New Roman" panose="02020603050405020304" pitchFamily="18" charset="0"/>
              <a:cs typeface="Times New Roman" panose="02020603050405020304" pitchFamily="18" charset="0"/>
            </a:endParaRPr>
          </a:p>
          <a:p>
            <a:pPr algn="ctr"/>
            <a:endParaRPr lang="en-US" sz="2400" b="1" dirty="0">
              <a:solidFill>
                <a:schemeClr val="tx2"/>
              </a:solidFill>
              <a:latin typeface="Times New Roman" panose="02020603050405020304" pitchFamily="18" charset="0"/>
              <a:cs typeface="Times New Roman" panose="02020603050405020304" pitchFamily="18" charset="0"/>
            </a:endParaRPr>
          </a:p>
          <a:p>
            <a:pPr algn="ctr"/>
            <a:r>
              <a:rPr lang="en-US" sz="2400" b="1" dirty="0">
                <a:solidFill>
                  <a:schemeClr val="tx2"/>
                </a:solidFill>
                <a:latin typeface="Times New Roman" panose="02020603050405020304" pitchFamily="18" charset="0"/>
                <a:cs typeface="Times New Roman" panose="02020603050405020304" pitchFamily="18" charset="0"/>
              </a:rPr>
              <a:t>VIRTUAL KO‘RGAZMA</a:t>
            </a:r>
          </a:p>
          <a:p>
            <a:pPr algn="ctr"/>
            <a:r>
              <a:rPr lang="en-US" sz="2400" b="1" dirty="0">
                <a:solidFill>
                  <a:schemeClr val="tx2"/>
                </a:solidFill>
                <a:latin typeface="Times New Roman" panose="02020603050405020304" pitchFamily="18" charset="0"/>
                <a:cs typeface="Times New Roman" panose="02020603050405020304" pitchFamily="18" charset="0"/>
              </a:rPr>
              <a:t> </a:t>
            </a:r>
            <a:endParaRPr lang="ru-RU" sz="2400" b="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8088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3E158-FB6D-604A-1537-CC326292E19B}"/>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EB0CEB-5830-80BF-488B-EA5A06A4665A}"/>
              </a:ext>
            </a:extLst>
          </p:cNvPr>
          <p:cNvSpPr>
            <a:spLocks noGrp="1"/>
          </p:cNvSpPr>
          <p:nvPr>
            <p:ph type="title"/>
          </p:nvPr>
        </p:nvSpPr>
        <p:spPr/>
        <p:txBody>
          <a:bodyPr/>
          <a:lstStyle/>
          <a:p>
            <a:endParaRPr lang="ru-RU"/>
          </a:p>
        </p:txBody>
      </p:sp>
      <p:pic>
        <p:nvPicPr>
          <p:cNvPr id="5" name="Объект 4" descr="Изображение выглядит как снимок экрана, векторная графика, синий, Красочность&#10;&#10;Содержимое, созданное искусственным интеллектом, может быть неверным.">
            <a:extLst>
              <a:ext uri="{FF2B5EF4-FFF2-40B4-BE49-F238E27FC236}">
                <a16:creationId xmlns:a16="http://schemas.microsoft.com/office/drawing/2014/main" id="{27460E29-61AE-A484-2B41-069F6ADBC1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style>
          <a:lnRef idx="1">
            <a:schemeClr val="accent4"/>
          </a:lnRef>
          <a:fillRef idx="2">
            <a:schemeClr val="accent4"/>
          </a:fillRef>
          <a:effectRef idx="1">
            <a:schemeClr val="accent4"/>
          </a:effectRef>
          <a:fontRef idx="minor">
            <a:schemeClr val="dk1"/>
          </a:fontRef>
        </p:style>
      </p:pic>
      <p:sp>
        <p:nvSpPr>
          <p:cNvPr id="3" name="Прямоугольник 2">
            <a:extLst>
              <a:ext uri="{FF2B5EF4-FFF2-40B4-BE49-F238E27FC236}">
                <a16:creationId xmlns:a16="http://schemas.microsoft.com/office/drawing/2014/main" id="{F85F66C1-B5AE-1C46-EA16-FB4DACC7F476}"/>
              </a:ext>
            </a:extLst>
          </p:cNvPr>
          <p:cNvSpPr/>
          <p:nvPr/>
        </p:nvSpPr>
        <p:spPr>
          <a:xfrm>
            <a:off x="2713703" y="365125"/>
            <a:ext cx="9247239" cy="27910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uz-Cyrl-UZ" sz="1600" dirty="0">
                <a:solidFill>
                  <a:schemeClr val="tx1"/>
                </a:solidFill>
                <a:latin typeface="Times New Roman" panose="02020603050405020304" pitchFamily="18" charset="0"/>
                <a:cs typeface="Times New Roman" panose="02020603050405020304" pitchFamily="18" charset="0"/>
              </a:rPr>
              <a:t>УЎК 634(575,1)(038)</a:t>
            </a:r>
          </a:p>
          <a:p>
            <a:r>
              <a:rPr lang="uz-Cyrl-UZ" sz="1600" dirty="0">
                <a:solidFill>
                  <a:schemeClr val="tx1"/>
                </a:solidFill>
                <a:latin typeface="Times New Roman" panose="02020603050405020304" pitchFamily="18" charset="0"/>
                <a:cs typeface="Times New Roman" panose="02020603050405020304" pitchFamily="18" charset="0"/>
              </a:rPr>
              <a:t>КБК 42,3(5Ў)я2</a:t>
            </a:r>
          </a:p>
          <a:p>
            <a:r>
              <a:rPr lang="uz-Cyrl-UZ" sz="1600" dirty="0">
                <a:solidFill>
                  <a:schemeClr val="tx1"/>
                </a:solidFill>
                <a:latin typeface="Times New Roman" panose="02020603050405020304" pitchFamily="18" charset="0"/>
                <a:cs typeface="Times New Roman" panose="02020603050405020304" pitchFamily="18" charset="0"/>
              </a:rPr>
              <a:t>Ҳ-31</a:t>
            </a:r>
          </a:p>
          <a:p>
            <a:pPr algn="just"/>
            <a:r>
              <a:rPr lang="uz-Cyrl-UZ" sz="1600" dirty="0">
                <a:solidFill>
                  <a:schemeClr val="tx1"/>
                </a:solidFill>
                <a:latin typeface="Times New Roman" panose="02020603050405020304" pitchFamily="18" charset="0"/>
                <a:cs typeface="Times New Roman" panose="02020603050405020304" pitchFamily="18" charset="0"/>
              </a:rPr>
              <a:t>    </a:t>
            </a:r>
            <a:r>
              <a:rPr lang="en-US" sz="1600" dirty="0">
                <a:solidFill>
                  <a:schemeClr val="tx1"/>
                </a:solidFill>
                <a:latin typeface="Times New Roman" panose="02020603050405020304" pitchFamily="18" charset="0"/>
                <a:cs typeface="Times New Roman" panose="02020603050405020304" pitchFamily="18" charset="0"/>
              </a:rPr>
              <a:t> </a:t>
            </a:r>
            <a:r>
              <a:rPr lang="uz-Cyrl-UZ" sz="1600" dirty="0">
                <a:solidFill>
                  <a:schemeClr val="tx1"/>
                </a:solidFill>
                <a:latin typeface="Times New Roman" panose="02020603050405020304" pitchFamily="18" charset="0"/>
                <a:cs typeface="Times New Roman" panose="02020603050405020304" pitchFamily="18" charset="0"/>
              </a:rPr>
              <a:t> Ҳасаний, Маҳмуд.</a:t>
            </a:r>
          </a:p>
          <a:p>
            <a:pPr algn="just"/>
            <a:r>
              <a:rPr lang="uz-Cyrl-UZ" sz="1600" dirty="0">
                <a:solidFill>
                  <a:schemeClr val="tx1"/>
                </a:solidFill>
                <a:latin typeface="Times New Roman" panose="02020603050405020304" pitchFamily="18" charset="0"/>
                <a:cs typeface="Times New Roman" panose="02020603050405020304" pitchFamily="18" charset="0"/>
              </a:rPr>
              <a:t>     </a:t>
            </a:r>
            <a:r>
              <a:rPr lang="en-US" sz="1600" dirty="0">
                <a:solidFill>
                  <a:schemeClr val="tx1"/>
                </a:solidFill>
                <a:latin typeface="Times New Roman" panose="02020603050405020304" pitchFamily="18" charset="0"/>
                <a:cs typeface="Times New Roman" panose="02020603050405020304" pitchFamily="18" charset="0"/>
              </a:rPr>
              <a:t> </a:t>
            </a:r>
            <a:r>
              <a:rPr lang="uz-Cyrl-UZ" sz="1600" dirty="0">
                <a:solidFill>
                  <a:schemeClr val="tx1"/>
                </a:solidFill>
                <a:latin typeface="Times New Roman" panose="02020603050405020304" pitchFamily="18" charset="0"/>
                <a:cs typeface="Times New Roman" panose="02020603050405020304" pitchFamily="18" charset="0"/>
              </a:rPr>
              <a:t>Қадимий боғдорчиликнинг изоҳли луғати </a:t>
            </a:r>
            <a:r>
              <a:rPr lang="en-US" sz="1600" dirty="0">
                <a:solidFill>
                  <a:schemeClr val="tx1"/>
                </a:solidFill>
                <a:latin typeface="Times New Roman" panose="02020603050405020304" pitchFamily="18" charset="0"/>
                <a:cs typeface="Times New Roman" panose="02020603050405020304" pitchFamily="18" charset="0"/>
              </a:rPr>
              <a:t>[</a:t>
            </a:r>
            <a:r>
              <a:rPr lang="uz-Cyrl-UZ" sz="1600" dirty="0">
                <a:solidFill>
                  <a:schemeClr val="tx1"/>
                </a:solidFill>
                <a:latin typeface="Times New Roman" panose="02020603050405020304" pitchFamily="18" charset="0"/>
                <a:cs typeface="Times New Roman" panose="02020603050405020304" pitchFamily="18" charset="0"/>
              </a:rPr>
              <a:t>Матн</a:t>
            </a:r>
            <a:r>
              <a:rPr lang="en-US" sz="1600" dirty="0">
                <a:solidFill>
                  <a:schemeClr val="tx1"/>
                </a:solidFill>
                <a:latin typeface="Times New Roman" panose="02020603050405020304" pitchFamily="18" charset="0"/>
                <a:cs typeface="Times New Roman" panose="02020603050405020304" pitchFamily="18" charset="0"/>
              </a:rPr>
              <a:t>]</a:t>
            </a:r>
            <a:r>
              <a:rPr lang="uz-Cyrl-UZ" sz="1600" dirty="0">
                <a:solidFill>
                  <a:schemeClr val="tx1"/>
                </a:solidFill>
                <a:latin typeface="Times New Roman" panose="02020603050405020304" pitchFamily="18" charset="0"/>
                <a:cs typeface="Times New Roman" panose="02020603050405020304" pitchFamily="18" charset="0"/>
              </a:rPr>
              <a:t> / М. Ҳасаний; масъул муҳаррир С.Каримова. – Тошкент: “Ўзбекистон” НМИУ, 2016.-144 б.</a:t>
            </a:r>
          </a:p>
          <a:p>
            <a:pPr algn="just"/>
            <a:r>
              <a:rPr lang="uz-Cyrl-UZ" sz="1600" dirty="0">
                <a:solidFill>
                  <a:schemeClr val="tx1"/>
                </a:solidFill>
                <a:latin typeface="Times New Roman" panose="02020603050405020304" pitchFamily="18" charset="0"/>
                <a:cs typeface="Times New Roman" panose="02020603050405020304" pitchFamily="18" charset="0"/>
              </a:rPr>
              <a:t>   </a:t>
            </a:r>
            <a:r>
              <a:rPr lang="en-US" sz="1600" dirty="0">
                <a:solidFill>
                  <a:schemeClr val="tx1"/>
                </a:solidFill>
                <a:latin typeface="Times New Roman" panose="02020603050405020304" pitchFamily="18" charset="0"/>
                <a:cs typeface="Times New Roman" panose="02020603050405020304" pitchFamily="18" charset="0"/>
              </a:rPr>
              <a:t> </a:t>
            </a:r>
            <a:r>
              <a:rPr lang="uz-Cyrl-UZ" sz="1600" dirty="0">
                <a:solidFill>
                  <a:schemeClr val="tx1"/>
                </a:solidFill>
                <a:latin typeface="Times New Roman" panose="02020603050405020304" pitchFamily="18" charset="0"/>
                <a:cs typeface="Times New Roman" panose="02020603050405020304" pitchFamily="18" charset="0"/>
              </a:rPr>
              <a:t>   </a:t>
            </a:r>
            <a:r>
              <a:rPr lang="en-US" sz="1600" dirty="0">
                <a:solidFill>
                  <a:schemeClr val="tx1"/>
                </a:solidFill>
                <a:latin typeface="Times New Roman" panose="02020603050405020304" pitchFamily="18" charset="0"/>
                <a:cs typeface="Times New Roman" panose="02020603050405020304" pitchFamily="18" charset="0"/>
              </a:rPr>
              <a:t>ISBN 978-9943-28-474-6</a:t>
            </a:r>
          </a:p>
          <a:p>
            <a:pPr algn="just"/>
            <a:r>
              <a:rPr lang="en-US" sz="1600" dirty="0">
                <a:solidFill>
                  <a:schemeClr val="tx1"/>
                </a:solidFill>
                <a:latin typeface="Times New Roman" panose="02020603050405020304" pitchFamily="18" charset="0"/>
                <a:cs typeface="Times New Roman" panose="02020603050405020304" pitchFamily="18" charset="0"/>
              </a:rPr>
              <a:t>       </a:t>
            </a:r>
            <a:r>
              <a:rPr lang="uz-Cyrl-UZ" sz="1600" dirty="0">
                <a:solidFill>
                  <a:schemeClr val="tx1"/>
                </a:solidFill>
                <a:latin typeface="Times New Roman" panose="02020603050405020304" pitchFamily="18" charset="0"/>
                <a:cs typeface="Times New Roman" panose="02020603050405020304" pitchFamily="18" charset="0"/>
              </a:rPr>
              <a:t>Мазкур луғатда Марказий Осиё боғдорчилигига оид истилоҳларнинг араб, форс ва ўзбек тилидаги изоҳли луғатлари келтирилган бўлиб, луғат қадимда ёзилган қўлёзма ва тошбосма асарлар асосида тарих фанлари доктори, манбашунос олим Махмуд Ҳасаний томонидан тузилган. </a:t>
            </a:r>
          </a:p>
          <a:p>
            <a:pPr algn="just"/>
            <a:r>
              <a:rPr lang="uz-Cyrl-UZ" sz="1600" dirty="0">
                <a:solidFill>
                  <a:schemeClr val="tx1"/>
                </a:solidFill>
                <a:latin typeface="Times New Roman" panose="02020603050405020304" pitchFamily="18" charset="0"/>
                <a:cs typeface="Times New Roman" panose="02020603050405020304" pitchFamily="18" charset="0"/>
              </a:rPr>
              <a:t>       Луғат боғдорчилик тарихи билан шуғулланувчилар оммасига мўлжалланган</a:t>
            </a:r>
            <a:r>
              <a:rPr lang="uz-Cyrl-UZ" sz="1600" dirty="0">
                <a:solidFill>
                  <a:srgbClr val="FF0000"/>
                </a:solidFill>
                <a:latin typeface="Times New Roman" panose="02020603050405020304" pitchFamily="18" charset="0"/>
                <a:cs typeface="Times New Roman" panose="02020603050405020304" pitchFamily="18" charset="0"/>
              </a:rPr>
              <a:t>.</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ECFA1337-9BAD-D687-20DB-A39DAED69D27}"/>
              </a:ext>
            </a:extLst>
          </p:cNvPr>
          <p:cNvSpPr/>
          <p:nvPr/>
        </p:nvSpPr>
        <p:spPr>
          <a:xfrm>
            <a:off x="218365" y="3521281"/>
            <a:ext cx="9498842" cy="297159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latin typeface="Times New Roman" panose="02020603050405020304" pitchFamily="18" charset="0"/>
                <a:cs typeface="Times New Roman" panose="02020603050405020304" pitchFamily="18" charset="0"/>
              </a:rPr>
              <a:t>UO‘K 81(038)=111=512.133</a:t>
            </a:r>
          </a:p>
          <a:p>
            <a:pPr algn="just"/>
            <a:r>
              <a:rPr lang="en-US" sz="1600" dirty="0">
                <a:latin typeface="Times New Roman" panose="02020603050405020304" pitchFamily="18" charset="0"/>
                <a:cs typeface="Times New Roman" panose="02020603050405020304" pitchFamily="18" charset="0"/>
              </a:rPr>
              <a:t>KBK 81.2Ingl-4</a:t>
            </a:r>
          </a:p>
          <a:p>
            <a:pPr algn="just"/>
            <a:r>
              <a:rPr lang="en-US" sz="1600" dirty="0">
                <a:latin typeface="Times New Roman" panose="02020603050405020304" pitchFamily="18" charset="0"/>
                <a:cs typeface="Times New Roman" panose="02020603050405020304" pitchFamily="18" charset="0"/>
              </a:rPr>
              <a:t>M 31</a:t>
            </a:r>
          </a:p>
          <a:p>
            <a:pPr algn="just"/>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Matisayev</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G‘anisher</a:t>
            </a:r>
            <a:r>
              <a:rPr lang="en-US" sz="1600" dirty="0">
                <a:latin typeface="Times New Roman" panose="02020603050405020304" pitchFamily="18" charset="0"/>
                <a:cs typeface="Times New Roman" panose="02020603050405020304" pitchFamily="18" charset="0"/>
              </a:rPr>
              <a:t> </a:t>
            </a:r>
          </a:p>
          <a:p>
            <a:pPr algn="just"/>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Inglizcha-o‘zbekcha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o‘zbekcha-inglizcha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lug‘at</a:t>
            </a:r>
            <a:r>
              <a:rPr lang="en-US" sz="1600" dirty="0">
                <a:latin typeface="Times New Roman" panose="02020603050405020304" pitchFamily="18" charset="0"/>
                <a:cs typeface="Times New Roman" panose="02020603050405020304" pitchFamily="18" charset="0"/>
              </a:rPr>
              <a:t> / G‘ </a:t>
            </a:r>
            <a:r>
              <a:rPr lang="en-US" sz="1600" dirty="0" err="1">
                <a:latin typeface="Times New Roman" panose="02020603050405020304" pitchFamily="18" charset="0"/>
                <a:cs typeface="Times New Roman" panose="02020603050405020304" pitchFamily="18" charset="0"/>
              </a:rPr>
              <a:t>Matisayev</a:t>
            </a:r>
            <a:r>
              <a:rPr lang="en-US" sz="1600" dirty="0">
                <a:latin typeface="Times New Roman" panose="02020603050405020304" pitchFamily="18" charset="0"/>
                <a:cs typeface="Times New Roman" panose="02020603050405020304" pitchFamily="18" charset="0"/>
              </a:rPr>
              <a:t> / -Toshkent: “Book Media Nashr”, 2019-704 b.</a:t>
            </a:r>
          </a:p>
          <a:p>
            <a:pPr algn="just"/>
            <a:r>
              <a:rPr lang="en-US" sz="1600" dirty="0">
                <a:latin typeface="Times New Roman" panose="02020603050405020304" pitchFamily="18" charset="0"/>
                <a:cs typeface="Times New Roman" panose="02020603050405020304" pitchFamily="18" charset="0"/>
              </a:rPr>
              <a:t>       ISBN 978-99-43-885691-1-9</a:t>
            </a:r>
          </a:p>
          <a:p>
            <a:pPr algn="just"/>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Ushbu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inglizcha-o‘zbekcha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o‘zbekcha-inglizcha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lug‘at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asosan</a:t>
            </a:r>
            <a:r>
              <a:rPr lang="en-US" sz="1600" dirty="0">
                <a:latin typeface="Times New Roman" panose="02020603050405020304" pitchFamily="18" charset="0"/>
                <a:cs typeface="Times New Roman" panose="02020603050405020304" pitchFamily="18" charset="0"/>
              </a:rPr>
              <a:t> maktab, </a:t>
            </a:r>
            <a:r>
              <a:rPr lang="en-US" sz="1600" dirty="0" err="1">
                <a:latin typeface="Times New Roman" panose="02020603050405020304" pitchFamily="18" charset="0"/>
                <a:cs typeface="Times New Roman" panose="02020603050405020304" pitchFamily="18" charset="0"/>
              </a:rPr>
              <a:t>akademik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litsey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kasb-hunar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o‘quvchilari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hamda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abituriyent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talabalar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uchun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mo‘ljallangan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Lug‘at</a:t>
            </a:r>
            <a:r>
              <a:rPr lang="en-US" sz="1600" dirty="0">
                <a:latin typeface="Times New Roman" panose="02020603050405020304" pitchFamily="18" charset="0"/>
                <a:cs typeface="Times New Roman" panose="02020603050405020304" pitchFamily="18" charset="0"/>
              </a:rPr>
              <a:t> 25000 </a:t>
            </a:r>
            <a:r>
              <a:rPr lang="en-US" sz="1600" dirty="0" err="1">
                <a:latin typeface="Times New Roman" panose="02020603050405020304" pitchFamily="18" charset="0"/>
                <a:cs typeface="Times New Roman" panose="02020603050405020304" pitchFamily="18" charset="0"/>
              </a:rPr>
              <a:t>inglizcha-o‘zbekcha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va</a:t>
            </a:r>
            <a:r>
              <a:rPr lang="en-US" sz="1600" dirty="0">
                <a:latin typeface="Times New Roman" panose="02020603050405020304" pitchFamily="18" charset="0"/>
                <a:cs typeface="Times New Roman" panose="02020603050405020304" pitchFamily="18" charset="0"/>
              </a:rPr>
              <a:t> 25000 </a:t>
            </a:r>
            <a:r>
              <a:rPr lang="en-US" sz="1600" dirty="0" err="1">
                <a:latin typeface="Times New Roman" panose="02020603050405020304" pitchFamily="18" charset="0"/>
                <a:cs typeface="Times New Roman" panose="02020603050405020304" pitchFamily="18" charset="0"/>
              </a:rPr>
              <a:t>o‘zbekcha-inglizcha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so‘z</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keng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tarqalgan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zamonaviy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o‘zbek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ingliz</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tilida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ko‘p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qo‘llanganiladigan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iboralardan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iborat</a:t>
            </a:r>
            <a:r>
              <a:rPr lang="en-US" sz="1600" dirty="0">
                <a:latin typeface="Times New Roman" panose="02020603050405020304" pitchFamily="18" charset="0"/>
                <a:cs typeface="Times New Roman" panose="02020603050405020304" pitchFamily="18" charset="0"/>
              </a:rPr>
              <a:t>. </a:t>
            </a:r>
            <a:endParaRPr lang="ru-RU" sz="1600"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8C150191-95D7-0397-492C-370B2E8F384B}"/>
              </a:ext>
            </a:extLst>
          </p:cNvPr>
          <p:cNvPicPr>
            <a:picLocks noChangeAspect="1"/>
          </p:cNvPicPr>
          <p:nvPr/>
        </p:nvPicPr>
        <p:blipFill>
          <a:blip r:embed="rId3"/>
          <a:stretch>
            <a:fillRect/>
          </a:stretch>
        </p:blipFill>
        <p:spPr>
          <a:xfrm>
            <a:off x="354842" y="357696"/>
            <a:ext cx="2127803" cy="2665984"/>
          </a:xfrm>
          <a:prstGeom prst="rect">
            <a:avLst/>
          </a:prstGeom>
          <a:scene3d>
            <a:camera prst="perspectiveHeroicExtremeRightFacing"/>
            <a:lightRig rig="threePt" dir="t"/>
          </a:scene3d>
        </p:spPr>
      </p:pic>
      <p:pic>
        <p:nvPicPr>
          <p:cNvPr id="9" name="Рисунок 8">
            <a:extLst>
              <a:ext uri="{FF2B5EF4-FFF2-40B4-BE49-F238E27FC236}">
                <a16:creationId xmlns:a16="http://schemas.microsoft.com/office/drawing/2014/main" id="{1D73A25C-7324-739D-0861-E4BC697C7B24}"/>
              </a:ext>
            </a:extLst>
          </p:cNvPr>
          <p:cNvPicPr>
            <a:picLocks noChangeAspect="1"/>
          </p:cNvPicPr>
          <p:nvPr/>
        </p:nvPicPr>
        <p:blipFill>
          <a:blip r:embed="rId4"/>
          <a:stretch>
            <a:fillRect/>
          </a:stretch>
        </p:blipFill>
        <p:spPr>
          <a:xfrm>
            <a:off x="9935573" y="3521279"/>
            <a:ext cx="2038062" cy="2971595"/>
          </a:xfrm>
          <a:prstGeom prst="rect">
            <a:avLst/>
          </a:prstGeom>
          <a:ln>
            <a:solidFill>
              <a:schemeClr val="accent1"/>
            </a:solidFill>
          </a:ln>
          <a:scene3d>
            <a:camera prst="perspectiveHeroicExtremeLeftFacing"/>
            <a:lightRig rig="threePt" dir="t"/>
          </a:scene3d>
        </p:spPr>
      </p:pic>
    </p:spTree>
    <p:extLst>
      <p:ext uri="{BB962C8B-B14F-4D97-AF65-F5344CB8AC3E}">
        <p14:creationId xmlns:p14="http://schemas.microsoft.com/office/powerpoint/2010/main" val="284782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2B18F-C12D-B031-E3A4-87E3EB7F98ED}"/>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C138BD-84A2-D2FA-883A-FA22A0C79698}"/>
              </a:ext>
            </a:extLst>
          </p:cNvPr>
          <p:cNvSpPr>
            <a:spLocks noGrp="1"/>
          </p:cNvSpPr>
          <p:nvPr>
            <p:ph type="title"/>
          </p:nvPr>
        </p:nvSpPr>
        <p:spPr/>
        <p:txBody>
          <a:bodyPr/>
          <a:lstStyle/>
          <a:p>
            <a:endParaRPr lang="ru-RU"/>
          </a:p>
        </p:txBody>
      </p:sp>
      <p:pic>
        <p:nvPicPr>
          <p:cNvPr id="5" name="Объект 4" descr="Изображение выглядит как снимок экрана, векторная графика, синий, Красочность&#10;&#10;Содержимое, созданное искусственным интеллектом, может быть неверным.">
            <a:extLst>
              <a:ext uri="{FF2B5EF4-FFF2-40B4-BE49-F238E27FC236}">
                <a16:creationId xmlns:a16="http://schemas.microsoft.com/office/drawing/2014/main" id="{81DA4A70-7AF8-9561-7A98-7784C50233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style>
          <a:lnRef idx="1">
            <a:schemeClr val="accent4"/>
          </a:lnRef>
          <a:fillRef idx="2">
            <a:schemeClr val="accent4"/>
          </a:fillRef>
          <a:effectRef idx="1">
            <a:schemeClr val="accent4"/>
          </a:effectRef>
          <a:fontRef idx="minor">
            <a:schemeClr val="dk1"/>
          </a:fontRef>
        </p:style>
      </p:pic>
      <p:sp>
        <p:nvSpPr>
          <p:cNvPr id="3" name="Прямоугольник 2">
            <a:extLst>
              <a:ext uri="{FF2B5EF4-FFF2-40B4-BE49-F238E27FC236}">
                <a16:creationId xmlns:a16="http://schemas.microsoft.com/office/drawing/2014/main" id="{2D782667-11B9-F296-373C-4B3A09DE583C}"/>
              </a:ext>
            </a:extLst>
          </p:cNvPr>
          <p:cNvSpPr/>
          <p:nvPr/>
        </p:nvSpPr>
        <p:spPr>
          <a:xfrm>
            <a:off x="2713703" y="365125"/>
            <a:ext cx="9247239" cy="27910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solidFill>
                  <a:schemeClr val="tx1"/>
                </a:solidFill>
                <a:latin typeface="Times New Roman" panose="02020603050405020304" pitchFamily="18" charset="0"/>
                <a:cs typeface="Times New Roman" panose="02020603050405020304" pitchFamily="18" charset="0"/>
              </a:rPr>
              <a:t>UO‘K 81’374.822(038)=111=512.133</a:t>
            </a:r>
            <a:endParaRPr lang="uz-Cyrl-UZ" sz="1600" dirty="0">
              <a:solidFill>
                <a:schemeClr val="tx1"/>
              </a:solidFill>
              <a:latin typeface="Times New Roman" panose="02020603050405020304" pitchFamily="18" charset="0"/>
              <a:cs typeface="Times New Roman" panose="02020603050405020304" pitchFamily="18" charset="0"/>
            </a:endParaRPr>
          </a:p>
          <a:p>
            <a:r>
              <a:rPr lang="en-US" sz="1600" dirty="0">
                <a:solidFill>
                  <a:schemeClr val="tx1"/>
                </a:solidFill>
                <a:latin typeface="Times New Roman" panose="02020603050405020304" pitchFamily="18" charset="0"/>
                <a:cs typeface="Times New Roman" panose="02020603050405020304" pitchFamily="18" charset="0"/>
              </a:rPr>
              <a:t>KBK 81.2Ingl-4</a:t>
            </a:r>
            <a:endParaRPr lang="uz-Cyrl-UZ" sz="1600" dirty="0">
              <a:solidFill>
                <a:schemeClr val="tx1"/>
              </a:solidFill>
              <a:latin typeface="Times New Roman" panose="02020603050405020304" pitchFamily="18" charset="0"/>
              <a:cs typeface="Times New Roman" panose="02020603050405020304" pitchFamily="18" charset="0"/>
            </a:endParaRPr>
          </a:p>
          <a:p>
            <a:r>
              <a:rPr lang="en-US" sz="1600" dirty="0">
                <a:solidFill>
                  <a:schemeClr val="tx1"/>
                </a:solidFill>
                <a:latin typeface="Times New Roman" panose="02020603050405020304" pitchFamily="18" charset="0"/>
                <a:cs typeface="Times New Roman" panose="02020603050405020304" pitchFamily="18" charset="0"/>
              </a:rPr>
              <a:t>R-30</a:t>
            </a:r>
            <a:endParaRPr lang="uz-Cyrl-UZ" sz="1600" dirty="0">
              <a:solidFill>
                <a:schemeClr val="tx1"/>
              </a:solidFill>
              <a:latin typeface="Times New Roman" panose="02020603050405020304" pitchFamily="18" charset="0"/>
              <a:cs typeface="Times New Roman" panose="02020603050405020304" pitchFamily="18" charset="0"/>
            </a:endParaRPr>
          </a:p>
          <a:p>
            <a:pPr algn="just"/>
            <a:r>
              <a:rPr lang="uz-Cyrl-UZ" sz="1600" dirty="0">
                <a:solidFill>
                  <a:schemeClr val="tx1"/>
                </a:solidFill>
                <a:latin typeface="Times New Roman" panose="02020603050405020304" pitchFamily="18" charset="0"/>
                <a:cs typeface="Times New Roman" panose="02020603050405020304" pitchFamily="18" charset="0"/>
              </a:rPr>
              <a:t>    </a:t>
            </a:r>
            <a:r>
              <a:rPr lang="en-US" sz="1600" dirty="0">
                <a:solidFill>
                  <a:schemeClr val="tx1"/>
                </a:solidFill>
                <a:latin typeface="Times New Roman" panose="02020603050405020304" pitchFamily="18" charset="0"/>
                <a:cs typeface="Times New Roman" panose="02020603050405020304" pitchFamily="18" charset="0"/>
              </a:rPr>
              <a:t> </a:t>
            </a:r>
            <a:r>
              <a:rPr lang="uz-Cyrl-UZ"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F.Rahmatov</a:t>
            </a:r>
            <a:r>
              <a:rPr lang="en-US" sz="1600" dirty="0">
                <a:solidFill>
                  <a:schemeClr val="tx1"/>
                </a:solidFill>
                <a:latin typeface="Times New Roman" panose="02020603050405020304" pitchFamily="18" charset="0"/>
                <a:cs typeface="Times New Roman" panose="02020603050405020304" pitchFamily="18" charset="0"/>
              </a:rPr>
              <a:t>..</a:t>
            </a:r>
          </a:p>
          <a:p>
            <a:pPr algn="just"/>
            <a:r>
              <a:rPr lang="en-US" sz="1600" dirty="0">
                <a:solidFill>
                  <a:schemeClr val="tx1"/>
                </a:solidFill>
                <a:latin typeface="Times New Roman" panose="02020603050405020304" pitchFamily="18" charset="0"/>
                <a:cs typeface="Times New Roman" panose="02020603050405020304" pitchFamily="18" charset="0"/>
              </a:rPr>
              <a:t>      English-Uzbek Uzbek-English </a:t>
            </a:r>
            <a:r>
              <a:rPr lang="en-US" sz="1600" dirty="0" err="1">
                <a:solidFill>
                  <a:schemeClr val="tx1"/>
                </a:solidFill>
                <a:latin typeface="Times New Roman" panose="02020603050405020304" pitchFamily="18" charset="0"/>
                <a:cs typeface="Times New Roman" panose="02020603050405020304" pitchFamily="18" charset="0"/>
              </a:rPr>
              <a:t>Diktionary</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Inglizcha-o‘zbekcha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o‘zbekcha-ichlizcha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lug‘at</a:t>
            </a:r>
            <a:r>
              <a:rPr lang="en-US" sz="1600" dirty="0">
                <a:solidFill>
                  <a:schemeClr val="tx1"/>
                </a:solidFill>
                <a:latin typeface="Times New Roman" panose="02020603050405020304" pitchFamily="18" charset="0"/>
                <a:cs typeface="Times New Roman" panose="02020603050405020304" pitchFamily="18" charset="0"/>
              </a:rPr>
              <a:t>. Toshkent. “Future Books” </a:t>
            </a:r>
            <a:r>
              <a:rPr lang="en-US" sz="1600" dirty="0" err="1">
                <a:solidFill>
                  <a:schemeClr val="tx1"/>
                </a:solidFill>
                <a:latin typeface="Times New Roman" panose="02020603050405020304" pitchFamily="18" charset="0"/>
                <a:cs typeface="Times New Roman" panose="02020603050405020304" pitchFamily="18" charset="0"/>
              </a:rPr>
              <a:t>nashriyoti</a:t>
            </a:r>
            <a:r>
              <a:rPr lang="en-US" sz="1600" dirty="0">
                <a:solidFill>
                  <a:schemeClr val="tx1"/>
                </a:solidFill>
                <a:latin typeface="Times New Roman" panose="02020603050405020304" pitchFamily="18" charset="0"/>
                <a:cs typeface="Times New Roman" panose="02020603050405020304" pitchFamily="18" charset="0"/>
              </a:rPr>
              <a:t>, 2020. 880 b.</a:t>
            </a:r>
          </a:p>
          <a:p>
            <a:pPr algn="just"/>
            <a:r>
              <a:rPr lang="en-US" sz="1600" dirty="0">
                <a:solidFill>
                  <a:schemeClr val="tx1"/>
                </a:solidFill>
                <a:latin typeface="Times New Roman" panose="02020603050405020304" pitchFamily="18" charset="0"/>
                <a:cs typeface="Times New Roman" panose="02020603050405020304" pitchFamily="18" charset="0"/>
              </a:rPr>
              <a:t>      ISBN 978-9943-6631-7-6</a:t>
            </a:r>
          </a:p>
          <a:p>
            <a:pPr algn="just"/>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Ushbu</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Inglizcha-o‘zbekcha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va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o‘zbekcha-inglizcha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lug‘at</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kitobi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o‘rta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umumta’lim</a:t>
            </a:r>
            <a:r>
              <a:rPr lang="en-US" sz="1600" dirty="0">
                <a:solidFill>
                  <a:schemeClr val="tx1"/>
                </a:solidFill>
                <a:latin typeface="Times New Roman" panose="02020603050405020304" pitchFamily="18" charset="0"/>
                <a:cs typeface="Times New Roman" panose="02020603050405020304" pitchFamily="18" charset="0"/>
              </a:rPr>
              <a:t> maktab </a:t>
            </a:r>
            <a:r>
              <a:rPr lang="en-US" sz="1600" dirty="0" err="1">
                <a:solidFill>
                  <a:schemeClr val="tx1"/>
                </a:solidFill>
                <a:latin typeface="Times New Roman" panose="02020603050405020304" pitchFamily="18" charset="0"/>
                <a:cs typeface="Times New Roman" panose="02020603050405020304" pitchFamily="18" charset="0"/>
              </a:rPr>
              <a:t>kitobi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o‘quvchilar</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akademik</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litsey</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oliy</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o‘quv</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yurtiga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o‘qishga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kirish</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uchun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tayyorlanayotganlar</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o‘qituvchilar</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va</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keng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kitobxonlar</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ommasi</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uchun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mo‘ljallangan</a:t>
            </a:r>
            <a:r>
              <a:rPr lang="en-US" sz="1600" dirty="0">
                <a:solidFill>
                  <a:schemeClr val="tx1"/>
                </a:solidFill>
                <a:latin typeface="Times New Roman" panose="02020603050405020304" pitchFamily="18" charset="0"/>
                <a:cs typeface="Times New Roman" panose="02020603050405020304" pitchFamily="18" charset="0"/>
              </a:rPr>
              <a:t>.</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526B371F-42B5-9AFA-46C9-6E96CAF50815}"/>
              </a:ext>
            </a:extLst>
          </p:cNvPr>
          <p:cNvSpPr/>
          <p:nvPr/>
        </p:nvSpPr>
        <p:spPr>
          <a:xfrm>
            <a:off x="354842" y="3521281"/>
            <a:ext cx="9539785" cy="297159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ru-RU" sz="1600" dirty="0">
                <a:latin typeface="Times New Roman" panose="02020603050405020304" pitchFamily="18" charset="0"/>
                <a:cs typeface="Times New Roman" panose="02020603050405020304" pitchFamily="18" charset="0"/>
              </a:rPr>
              <a:t>УДК: </a:t>
            </a:r>
            <a:r>
              <a:rPr lang="en-US" sz="1600" dirty="0">
                <a:latin typeface="Times New Roman" panose="02020603050405020304" pitchFamily="18" charset="0"/>
                <a:cs typeface="Times New Roman" panose="02020603050405020304" pitchFamily="18" charset="0"/>
              </a:rPr>
              <a:t>811.512.133(038)</a:t>
            </a:r>
          </a:p>
          <a:p>
            <a:pPr algn="just"/>
            <a:r>
              <a:rPr lang="en-US" sz="1600" dirty="0">
                <a:latin typeface="Times New Roman" panose="02020603050405020304" pitchFamily="18" charset="0"/>
                <a:cs typeface="Times New Roman" panose="02020603050405020304" pitchFamily="18" charset="0"/>
              </a:rPr>
              <a:t>KBK 8</a:t>
            </a:r>
            <a:r>
              <a:rPr lang="ru-RU" sz="1600" dirty="0">
                <a:latin typeface="Times New Roman" panose="02020603050405020304" pitchFamily="18" charset="0"/>
                <a:cs typeface="Times New Roman" panose="02020603050405020304" pitchFamily="18" charset="0"/>
              </a:rPr>
              <a:t>1</a:t>
            </a:r>
            <a:r>
              <a:rPr lang="en-US" sz="1600" dirty="0">
                <a:latin typeface="Times New Roman" panose="02020603050405020304" pitchFamily="18" charset="0"/>
                <a:cs typeface="Times New Roman" panose="02020603050405020304" pitchFamily="18" charset="0"/>
              </a:rPr>
              <a:t>1.</a:t>
            </a:r>
            <a:r>
              <a:rPr lang="ru-RU" sz="1600" dirty="0">
                <a:latin typeface="Times New Roman" panose="02020603050405020304" pitchFamily="18" charset="0"/>
                <a:cs typeface="Times New Roman" panose="02020603050405020304" pitchFamily="18" charset="0"/>
              </a:rPr>
              <a:t>161.(038)</a:t>
            </a:r>
            <a:endParaRPr lang="en-US"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ББК:81.2Рус-4</a:t>
            </a:r>
          </a:p>
          <a:p>
            <a:pPr algn="just"/>
            <a:r>
              <a:rPr lang="ru-RU" sz="1600" dirty="0">
                <a:latin typeface="Times New Roman" panose="02020603050405020304" pitchFamily="18" charset="0"/>
                <a:cs typeface="Times New Roman" panose="02020603050405020304" pitchFamily="18" charset="0"/>
              </a:rPr>
              <a:t>А 13</a:t>
            </a:r>
            <a:endParaRPr lang="en-US"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Абдурахимов, Максуд</a:t>
            </a:r>
            <a:r>
              <a:rPr lang="en-US" sz="1600" dirty="0">
                <a:latin typeface="Times New Roman" panose="02020603050405020304" pitchFamily="18" charset="0"/>
                <a:cs typeface="Times New Roman" panose="02020603050405020304" pitchFamily="18" charset="0"/>
              </a:rPr>
              <a:t> </a:t>
            </a:r>
          </a:p>
          <a:p>
            <a:pPr algn="just"/>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Узбекско-русский и русско-узбекский словарь(</a:t>
            </a:r>
            <a:r>
              <a:rPr lang="ru-RU" sz="1600" dirty="0" err="1">
                <a:latin typeface="Times New Roman" panose="02020603050405020304" pitchFamily="18" charset="0"/>
                <a:cs typeface="Times New Roman" panose="02020603050405020304" pitchFamily="18" charset="0"/>
              </a:rPr>
              <a:t>преиздение</a:t>
            </a:r>
            <a:r>
              <a:rPr lang="ru-RU" sz="1600" dirty="0">
                <a:latin typeface="Times New Roman" panose="02020603050405020304" pitchFamily="18" charset="0"/>
                <a:cs typeface="Times New Roman" panose="02020603050405020304" pitchFamily="18" charset="0"/>
              </a:rPr>
              <a:t>) / </a:t>
            </a:r>
            <a:r>
              <a:rPr lang="ru-RU" sz="1600" dirty="0" err="1">
                <a:latin typeface="Times New Roman" panose="02020603050405020304" pitchFamily="18" charset="0"/>
                <a:cs typeface="Times New Roman" panose="02020603050405020304" pitchFamily="18" charset="0"/>
              </a:rPr>
              <a:t>М.Абдурахимов</a:t>
            </a:r>
            <a:r>
              <a:rPr lang="ru-RU" sz="1600" dirty="0">
                <a:latin typeface="Times New Roman" panose="02020603050405020304" pitchFamily="18" charset="0"/>
                <a:cs typeface="Times New Roman" panose="02020603050405020304" pitchFamily="18" charset="0"/>
              </a:rPr>
              <a:t>. – Ташкент: </a:t>
            </a:r>
            <a:r>
              <a:rPr lang="en-US" sz="1600" dirty="0" err="1">
                <a:latin typeface="Times New Roman" panose="02020603050405020304" pitchFamily="18" charset="0"/>
                <a:cs typeface="Times New Roman" panose="02020603050405020304" pitchFamily="18" charset="0"/>
              </a:rPr>
              <a:t>Akademnashr</a:t>
            </a:r>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2020. – 704 с.</a:t>
            </a:r>
            <a:endParaRPr lang="en-US"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        ISBN 978-9943-</a:t>
            </a:r>
            <a:r>
              <a:rPr lang="ru-RU" sz="1600" dirty="0">
                <a:latin typeface="Times New Roman" panose="02020603050405020304" pitchFamily="18" charset="0"/>
                <a:cs typeface="Times New Roman" panose="02020603050405020304" pitchFamily="18" charset="0"/>
              </a:rPr>
              <a:t>4727</a:t>
            </a:r>
            <a:r>
              <a:rPr lang="en-US" sz="1600" dirty="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7</a:t>
            </a:r>
            <a:r>
              <a:rPr lang="en-US" sz="1600" dirty="0">
                <a:latin typeface="Times New Roman" panose="02020603050405020304" pitchFamily="18" charset="0"/>
                <a:cs typeface="Times New Roman" panose="02020603050405020304" pitchFamily="18" charset="0"/>
              </a:rPr>
              <a:t>-</a:t>
            </a:r>
            <a:r>
              <a:rPr lang="ru-RU" sz="1600" dirty="0">
                <a:latin typeface="Times New Roman" panose="02020603050405020304" pitchFamily="18" charset="0"/>
                <a:cs typeface="Times New Roman" panose="02020603050405020304" pitchFamily="18" charset="0"/>
              </a:rPr>
              <a:t>8</a:t>
            </a:r>
            <a:endParaRPr lang="en-US"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Словарь содержит около 20 000 слов, включая </a:t>
            </a:r>
            <a:r>
              <a:rPr lang="ru-RU" sz="1600" dirty="0" err="1">
                <a:latin typeface="Times New Roman" panose="02020603050405020304" pitchFamily="18" charset="0"/>
                <a:cs typeface="Times New Roman" panose="02020603050405020304" pitchFamily="18" charset="0"/>
              </a:rPr>
              <a:t>широкораспространеные</a:t>
            </a:r>
            <a:r>
              <a:rPr lang="ru-RU" sz="1600" dirty="0">
                <a:latin typeface="Times New Roman" panose="02020603050405020304" pitchFamily="18" charset="0"/>
                <a:cs typeface="Times New Roman" panose="02020603050405020304" pitchFamily="18" charset="0"/>
              </a:rPr>
              <a:t> словосочетания, а также наиболее употребительные в </a:t>
            </a:r>
            <a:r>
              <a:rPr lang="ru-RU" sz="1600" dirty="0" err="1">
                <a:latin typeface="Times New Roman" panose="02020603050405020304" pitchFamily="18" charset="0"/>
                <a:cs typeface="Times New Roman" panose="02020603050405020304" pitchFamily="18" charset="0"/>
              </a:rPr>
              <a:t>современномузбекском</a:t>
            </a:r>
            <a:r>
              <a:rPr lang="ru-RU" sz="1600" dirty="0">
                <a:latin typeface="Times New Roman" panose="02020603050405020304" pitchFamily="18" charset="0"/>
                <a:cs typeface="Times New Roman" panose="02020603050405020304" pitchFamily="18" charset="0"/>
              </a:rPr>
              <a:t> и русском языках народные </a:t>
            </a:r>
            <a:r>
              <a:rPr lang="ru-RU" sz="1600" dirty="0" err="1">
                <a:latin typeface="Times New Roman" panose="02020603050405020304" pitchFamily="18" charset="0"/>
                <a:cs typeface="Times New Roman" panose="02020603050405020304" pitchFamily="18" charset="0"/>
              </a:rPr>
              <a:t>пословыцы</a:t>
            </a:r>
            <a:r>
              <a:rPr lang="ru-RU" sz="1600" dirty="0">
                <a:latin typeface="Times New Roman" panose="02020603050405020304" pitchFamily="18" charset="0"/>
                <a:cs typeface="Times New Roman" panose="02020603050405020304" pitchFamily="18" charset="0"/>
              </a:rPr>
              <a:t>, поговорки, загадки и фразеологические выражения, позволяющие читателю не только лучше усвоить язык, но и познакомиться с его национально-культурной семантикой.</a:t>
            </a:r>
          </a:p>
        </p:txBody>
      </p:sp>
      <p:pic>
        <p:nvPicPr>
          <p:cNvPr id="7" name="Рисунок 6">
            <a:extLst>
              <a:ext uri="{FF2B5EF4-FFF2-40B4-BE49-F238E27FC236}">
                <a16:creationId xmlns:a16="http://schemas.microsoft.com/office/drawing/2014/main" id="{84AD726F-80DD-B0F5-A746-7BDFF3AEF954}"/>
              </a:ext>
            </a:extLst>
          </p:cNvPr>
          <p:cNvPicPr>
            <a:picLocks noChangeAspect="1"/>
          </p:cNvPicPr>
          <p:nvPr/>
        </p:nvPicPr>
        <p:blipFill>
          <a:blip r:embed="rId3"/>
          <a:stretch>
            <a:fillRect/>
          </a:stretch>
        </p:blipFill>
        <p:spPr>
          <a:xfrm>
            <a:off x="354842" y="365125"/>
            <a:ext cx="1910686" cy="2845558"/>
          </a:xfrm>
          <a:prstGeom prst="rect">
            <a:avLst/>
          </a:prstGeom>
          <a:scene3d>
            <a:camera prst="perspectiveHeroicExtremeRightFacing"/>
            <a:lightRig rig="threePt" dir="t"/>
          </a:scene3d>
        </p:spPr>
      </p:pic>
      <p:pic>
        <p:nvPicPr>
          <p:cNvPr id="9" name="Рисунок 8">
            <a:extLst>
              <a:ext uri="{FF2B5EF4-FFF2-40B4-BE49-F238E27FC236}">
                <a16:creationId xmlns:a16="http://schemas.microsoft.com/office/drawing/2014/main" id="{9BAFBD82-68D5-2968-CA3C-C8BF093A8D53}"/>
              </a:ext>
            </a:extLst>
          </p:cNvPr>
          <p:cNvPicPr>
            <a:picLocks noChangeAspect="1"/>
          </p:cNvPicPr>
          <p:nvPr/>
        </p:nvPicPr>
        <p:blipFill>
          <a:blip r:embed="rId4"/>
          <a:stretch>
            <a:fillRect/>
          </a:stretch>
        </p:blipFill>
        <p:spPr>
          <a:xfrm>
            <a:off x="9990162" y="3521280"/>
            <a:ext cx="2065178" cy="2971595"/>
          </a:xfrm>
          <a:prstGeom prst="rect">
            <a:avLst/>
          </a:prstGeom>
          <a:scene3d>
            <a:camera prst="perspectiveHeroicExtremeLeftFacing"/>
            <a:lightRig rig="threePt" dir="t"/>
          </a:scene3d>
        </p:spPr>
      </p:pic>
    </p:spTree>
    <p:extLst>
      <p:ext uri="{BB962C8B-B14F-4D97-AF65-F5344CB8AC3E}">
        <p14:creationId xmlns:p14="http://schemas.microsoft.com/office/powerpoint/2010/main" val="1719456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44ADE-7612-BEC3-67D2-2E9DDCB8FB40}"/>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B1CF4F-4CFF-6B5D-D121-A4E686C91933}"/>
              </a:ext>
            </a:extLst>
          </p:cNvPr>
          <p:cNvSpPr>
            <a:spLocks noGrp="1"/>
          </p:cNvSpPr>
          <p:nvPr>
            <p:ph type="title"/>
          </p:nvPr>
        </p:nvSpPr>
        <p:spPr/>
        <p:txBody>
          <a:bodyPr/>
          <a:lstStyle/>
          <a:p>
            <a:endParaRPr lang="ru-RU"/>
          </a:p>
        </p:txBody>
      </p:sp>
      <p:pic>
        <p:nvPicPr>
          <p:cNvPr id="5" name="Объект 4" descr="Изображение выглядит как снимок экрана, векторная графика, синий, Красочность&#10;&#10;Содержимое, созданное искусственным интеллектом, может быть неверным.">
            <a:extLst>
              <a:ext uri="{FF2B5EF4-FFF2-40B4-BE49-F238E27FC236}">
                <a16:creationId xmlns:a16="http://schemas.microsoft.com/office/drawing/2014/main" id="{B35F5373-F781-4679-F7EB-8668150E6E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4" name="Прямоугольник 3">
            <a:extLst>
              <a:ext uri="{FF2B5EF4-FFF2-40B4-BE49-F238E27FC236}">
                <a16:creationId xmlns:a16="http://schemas.microsoft.com/office/drawing/2014/main" id="{E75D052B-3026-2AD5-C10F-1A0B07A469BE}"/>
              </a:ext>
            </a:extLst>
          </p:cNvPr>
          <p:cNvSpPr/>
          <p:nvPr/>
        </p:nvSpPr>
        <p:spPr>
          <a:xfrm>
            <a:off x="2521974" y="365124"/>
            <a:ext cx="9512710" cy="27910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latin typeface="Times New Roman" panose="02020603050405020304" pitchFamily="18" charset="0"/>
                <a:cs typeface="Times New Roman" panose="02020603050405020304" pitchFamily="18" charset="0"/>
              </a:rPr>
              <a:t>UO‘K 811.512.133’373.21(038)</a:t>
            </a:r>
          </a:p>
          <a:p>
            <a:pPr algn="just"/>
            <a:r>
              <a:rPr lang="en-US" sz="1600" dirty="0">
                <a:latin typeface="Times New Roman" panose="02020603050405020304" pitchFamily="18" charset="0"/>
                <a:cs typeface="Times New Roman" panose="02020603050405020304" pitchFamily="18" charset="0"/>
              </a:rPr>
              <a:t>KBK 81.2O‘zb</a:t>
            </a:r>
          </a:p>
          <a:p>
            <a:pPr algn="just"/>
            <a:r>
              <a:rPr lang="en-US" sz="1600" dirty="0">
                <a:latin typeface="Times New Roman" panose="02020603050405020304" pitchFamily="18" charset="0"/>
                <a:cs typeface="Times New Roman" panose="02020603050405020304" pitchFamily="18" charset="0"/>
              </a:rPr>
              <a:t>O‘ 17</a:t>
            </a:r>
          </a:p>
          <a:p>
            <a:pPr algn="just"/>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O‘zbekiston</a:t>
            </a:r>
            <a:r>
              <a:rPr lang="en-US" sz="1600" dirty="0">
                <a:latin typeface="Times New Roman" panose="02020603050405020304" pitchFamily="18" charset="0"/>
                <a:cs typeface="Times New Roman" panose="02020603050405020304" pitchFamily="18" charset="0"/>
              </a:rPr>
              <a:t> joy </a:t>
            </a:r>
            <a:r>
              <a:rPr lang="en-US" sz="1600" dirty="0" err="1">
                <a:latin typeface="Times New Roman" panose="02020603050405020304" pitchFamily="18" charset="0"/>
                <a:cs typeface="Times New Roman" panose="02020603050405020304" pitchFamily="18" charset="0"/>
              </a:rPr>
              <a:t>nomlarining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izohli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lug‘ati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Matn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lug‘at</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tuzuvchilar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R.Y.Xudoyberganov</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boshq</a:t>
            </a:r>
            <a:r>
              <a:rPr lang="en-US" sz="1600" dirty="0">
                <a:latin typeface="Times New Roman" panose="02020603050405020304" pitchFamily="18" charset="0"/>
                <a:cs typeface="Times New Roman" panose="02020603050405020304" pitchFamily="18" charset="0"/>
              </a:rPr>
              <a:t>.]. – Toshkent: </a:t>
            </a:r>
            <a:r>
              <a:rPr lang="en-US" sz="1600" dirty="0" err="1">
                <a:latin typeface="Times New Roman" panose="02020603050405020304" pitchFamily="18" charset="0"/>
                <a:cs typeface="Times New Roman" panose="02020603050405020304" pitchFamily="18" charset="0"/>
              </a:rPr>
              <a:t>Donishmand</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ziyosi</a:t>
            </a:r>
            <a:r>
              <a:rPr lang="en-US" sz="1600" dirty="0">
                <a:latin typeface="Times New Roman" panose="02020603050405020304" pitchFamily="18" charset="0"/>
                <a:cs typeface="Times New Roman" panose="02020603050405020304" pitchFamily="18" charset="0"/>
              </a:rPr>
              <a:t>, 2022.- 624 b.</a:t>
            </a:r>
          </a:p>
          <a:p>
            <a:pPr algn="just"/>
            <a:r>
              <a:rPr lang="en-US" sz="1600" dirty="0">
                <a:latin typeface="Times New Roman" panose="02020603050405020304" pitchFamily="18" charset="0"/>
                <a:cs typeface="Times New Roman" panose="02020603050405020304" pitchFamily="18" charset="0"/>
              </a:rPr>
              <a:t>        ISBN 978-9943-7673-7-9</a:t>
            </a:r>
          </a:p>
          <a:p>
            <a:pPr algn="just"/>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O‘zbekiston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Respublikasidagi</a:t>
            </a:r>
            <a:r>
              <a:rPr lang="en-US" sz="1600" dirty="0">
                <a:latin typeface="Times New Roman" panose="02020603050405020304" pitchFamily="18" charset="0"/>
                <a:cs typeface="Times New Roman" panose="02020603050405020304" pitchFamily="18" charset="0"/>
              </a:rPr>
              <a:t> joy </a:t>
            </a:r>
            <a:r>
              <a:rPr lang="en-US" sz="1600" dirty="0" err="1">
                <a:latin typeface="Times New Roman" panose="02020603050405020304" pitchFamily="18" charset="0"/>
                <a:cs typeface="Times New Roman" panose="02020603050405020304" pitchFamily="18" charset="0"/>
              </a:rPr>
              <a:t>nomlari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nihoyatda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ko‘p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va</a:t>
            </a:r>
            <a:r>
              <a:rPr lang="en-US" sz="1600" dirty="0">
                <a:latin typeface="Times New Roman" panose="02020603050405020304" pitchFamily="18" charset="0"/>
                <a:cs typeface="Times New Roman" panose="02020603050405020304" pitchFamily="18" charset="0"/>
              </a:rPr>
              <a:t> rang-</a:t>
            </a:r>
            <a:r>
              <a:rPr lang="en-US" sz="1600" dirty="0" err="1">
                <a:latin typeface="Times New Roman" panose="02020603050405020304" pitchFamily="18" charset="0"/>
                <a:cs typeface="Times New Roman" panose="02020603050405020304" pitchFamily="18" charset="0"/>
              </a:rPr>
              <a:t>barang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bo‘lib</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ular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mazmunan</a:t>
            </a:r>
            <a:r>
              <a:rPr lang="en-US" sz="1600" dirty="0">
                <a:latin typeface="Times New Roman" panose="02020603050405020304" pitchFamily="18" charset="0"/>
                <a:cs typeface="Times New Roman" panose="02020603050405020304" pitchFamily="18" charset="0"/>
              </a:rPr>
              <a:t> boy </a:t>
            </a:r>
            <a:r>
              <a:rPr lang="en-US" sz="1600" dirty="0" err="1">
                <a:latin typeface="Times New Roman" panose="02020603050405020304" pitchFamily="18" charset="0"/>
                <a:cs typeface="Times New Roman" panose="02020603050405020304" pitchFamily="18" charset="0"/>
              </a:rPr>
              <a:t>hamda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tarixiy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sanaladi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Mazkur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lug’atda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katta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obektlar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tarixiy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ayrim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zamonaviy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nomlar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jamlangan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Asosiy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maqsad</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ushbu</a:t>
            </a:r>
            <a:r>
              <a:rPr lang="en-US" sz="1600" dirty="0">
                <a:latin typeface="Times New Roman" panose="02020603050405020304" pitchFamily="18" charset="0"/>
                <a:cs typeface="Times New Roman" panose="02020603050405020304" pitchFamily="18" charset="0"/>
              </a:rPr>
              <a:t> joy </a:t>
            </a:r>
            <a:r>
              <a:rPr lang="en-US" sz="1600" dirty="0" err="1">
                <a:latin typeface="Times New Roman" panose="02020603050405020304" pitchFamily="18" charset="0"/>
                <a:cs typeface="Times New Roman" panose="02020603050405020304" pitchFamily="18" charset="0"/>
              </a:rPr>
              <a:t>nomlarining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ma’nolarini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aniqlash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belgilab</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olish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hamda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kelgusida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shu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sohada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ilmiy-tadqiqot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olib</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boruvchi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izlanuvchilar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uchun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zamin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hozirlash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asosiysi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yoshlarga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mazkur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nomlarning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ma’nolarini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bekam</a:t>
            </a:r>
            <a:r>
              <a:rPr lang="en-US" sz="1600" dirty="0">
                <a:latin typeface="Times New Roman" panose="02020603050405020304" pitchFamily="18" charset="0"/>
                <a:cs typeface="Times New Roman" panose="02020603050405020304" pitchFamily="18" charset="0"/>
              </a:rPr>
              <a:t>-u </a:t>
            </a:r>
            <a:r>
              <a:rPr lang="en-US" sz="1600" dirty="0" err="1">
                <a:latin typeface="Times New Roman" panose="02020603050405020304" pitchFamily="18" charset="0"/>
                <a:cs typeface="Times New Roman" panose="02020603050405020304" pitchFamily="18" charset="0"/>
              </a:rPr>
              <a:t>ko‘st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yetkazishdan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iborat</a:t>
            </a:r>
            <a:r>
              <a:rPr lang="en-US" sz="1600" dirty="0">
                <a:latin typeface="Times New Roman" panose="02020603050405020304" pitchFamily="18" charset="0"/>
                <a:cs typeface="Times New Roman" panose="02020603050405020304" pitchFamily="18" charset="0"/>
              </a:rPr>
              <a:t>.</a:t>
            </a:r>
          </a:p>
        </p:txBody>
      </p:sp>
      <p:sp>
        <p:nvSpPr>
          <p:cNvPr id="6" name="Прямоугольник 5">
            <a:extLst>
              <a:ext uri="{FF2B5EF4-FFF2-40B4-BE49-F238E27FC236}">
                <a16:creationId xmlns:a16="http://schemas.microsoft.com/office/drawing/2014/main" id="{6E6D20DD-3E21-A0DE-7E82-F77A21890147}"/>
              </a:ext>
            </a:extLst>
          </p:cNvPr>
          <p:cNvSpPr/>
          <p:nvPr/>
        </p:nvSpPr>
        <p:spPr>
          <a:xfrm>
            <a:off x="186815" y="3521278"/>
            <a:ext cx="9284732" cy="29715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latin typeface="Times New Roman" panose="02020603050405020304" pitchFamily="18" charset="0"/>
                <a:cs typeface="Times New Roman" panose="02020603050405020304" pitchFamily="18" charset="0"/>
              </a:rPr>
              <a:t>UO‘K 001(038)(084.1)</a:t>
            </a:r>
          </a:p>
          <a:p>
            <a:pPr algn="just"/>
            <a:r>
              <a:rPr lang="en-US" sz="1600" dirty="0">
                <a:latin typeface="Times New Roman" panose="02020603050405020304" pitchFamily="18" charset="0"/>
                <a:cs typeface="Times New Roman" panose="02020603050405020304" pitchFamily="18" charset="0"/>
              </a:rPr>
              <a:t>KBK 81.2-4</a:t>
            </a:r>
          </a:p>
          <a:p>
            <a:pPr algn="just"/>
            <a:r>
              <a:rPr lang="en-US" sz="1600" dirty="0">
                <a:latin typeface="Times New Roman" panose="02020603050405020304" pitchFamily="18" charset="0"/>
                <a:cs typeface="Times New Roman" panose="02020603050405020304" pitchFamily="18" charset="0"/>
              </a:rPr>
              <a:t>X-22</a:t>
            </a:r>
          </a:p>
          <a:p>
            <a:pPr algn="just"/>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A.Madvaliyev</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boshq</a:t>
            </a:r>
            <a:r>
              <a:rPr lang="en-US" sz="1600" dirty="0">
                <a:latin typeface="Times New Roman" panose="02020603050405020304" pitchFamily="18" charset="0"/>
                <a:cs typeface="Times New Roman" panose="02020603050405020304" pitchFamily="18" charset="0"/>
              </a:rPr>
              <a:t>.</a:t>
            </a:r>
          </a:p>
          <a:p>
            <a:pPr algn="just"/>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Xalqaro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terminelementlarning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izohli-illyustrativ</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lug‘ati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Matn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lug’at</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A.Madvaliyev</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boshq</a:t>
            </a:r>
            <a:r>
              <a:rPr lang="en-US" sz="1600" dirty="0">
                <a:latin typeface="Times New Roman" panose="02020603050405020304" pitchFamily="18" charset="0"/>
                <a:cs typeface="Times New Roman" panose="02020603050405020304" pitchFamily="18" charset="0"/>
              </a:rPr>
              <a:t>.].- Toshkent: </a:t>
            </a:r>
            <a:r>
              <a:rPr lang="en-US" sz="1600" dirty="0" err="1">
                <a:latin typeface="Times New Roman" panose="02020603050405020304" pitchFamily="18" charset="0"/>
                <a:cs typeface="Times New Roman" panose="02020603050405020304" pitchFamily="18" charset="0"/>
              </a:rPr>
              <a:t>Donishmand</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ziyosi</a:t>
            </a:r>
            <a:r>
              <a:rPr lang="en-US" sz="1600" dirty="0">
                <a:latin typeface="Times New Roman" panose="02020603050405020304" pitchFamily="18" charset="0"/>
                <a:cs typeface="Times New Roman" panose="02020603050405020304" pitchFamily="18" charset="0"/>
              </a:rPr>
              <a:t>, 2023,-432 b.</a:t>
            </a:r>
          </a:p>
          <a:p>
            <a:pPr algn="just"/>
            <a:r>
              <a:rPr lang="en-US" sz="1600" dirty="0">
                <a:latin typeface="Times New Roman" panose="02020603050405020304" pitchFamily="18" charset="0"/>
                <a:cs typeface="Times New Roman" panose="02020603050405020304" pitchFamily="18" charset="0"/>
              </a:rPr>
              <a:t>        ISBN 978-9910-9642-3-7</a:t>
            </a:r>
          </a:p>
          <a:p>
            <a:pPr algn="just"/>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O‘zbekiston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Respublikasidagi</a:t>
            </a:r>
            <a:r>
              <a:rPr lang="en-US" sz="1600" dirty="0">
                <a:latin typeface="Times New Roman" panose="02020603050405020304" pitchFamily="18" charset="0"/>
                <a:cs typeface="Times New Roman" panose="02020603050405020304" pitchFamily="18" charset="0"/>
              </a:rPr>
              <a:t> joy </a:t>
            </a:r>
            <a:r>
              <a:rPr lang="en-US" sz="1600" dirty="0" err="1">
                <a:latin typeface="Times New Roman" panose="02020603050405020304" pitchFamily="18" charset="0"/>
                <a:cs typeface="Times New Roman" panose="02020603050405020304" pitchFamily="18" charset="0"/>
              </a:rPr>
              <a:t>nomlari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nihoyatda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ko‘p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va</a:t>
            </a:r>
            <a:r>
              <a:rPr lang="en-US" sz="1600" dirty="0">
                <a:latin typeface="Times New Roman" panose="02020603050405020304" pitchFamily="18" charset="0"/>
                <a:cs typeface="Times New Roman" panose="02020603050405020304" pitchFamily="18" charset="0"/>
              </a:rPr>
              <a:t> rang-</a:t>
            </a:r>
            <a:r>
              <a:rPr lang="en-US" sz="1600" dirty="0" err="1">
                <a:latin typeface="Times New Roman" panose="02020603050405020304" pitchFamily="18" charset="0"/>
                <a:cs typeface="Times New Roman" panose="02020603050405020304" pitchFamily="18" charset="0"/>
              </a:rPr>
              <a:t>barang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bo‘lib</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ular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mazmunan</a:t>
            </a:r>
            <a:r>
              <a:rPr lang="en-US" sz="1600" dirty="0">
                <a:latin typeface="Times New Roman" panose="02020603050405020304" pitchFamily="18" charset="0"/>
                <a:cs typeface="Times New Roman" panose="02020603050405020304" pitchFamily="18" charset="0"/>
              </a:rPr>
              <a:t> boy </a:t>
            </a:r>
            <a:r>
              <a:rPr lang="en-US" sz="1600" dirty="0" err="1">
                <a:latin typeface="Times New Roman" panose="02020603050405020304" pitchFamily="18" charset="0"/>
                <a:cs typeface="Times New Roman" panose="02020603050405020304" pitchFamily="18" charset="0"/>
              </a:rPr>
              <a:t>hamda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tarixiy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sanaladi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Mazkur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lug’atda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katta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obektlar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tarixiy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ayrim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zamonaviy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nomlar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jamlangan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Asosiy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maqsad</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ushbu</a:t>
            </a:r>
            <a:r>
              <a:rPr lang="en-US" sz="1600" dirty="0">
                <a:latin typeface="Times New Roman" panose="02020603050405020304" pitchFamily="18" charset="0"/>
                <a:cs typeface="Times New Roman" panose="02020603050405020304" pitchFamily="18" charset="0"/>
              </a:rPr>
              <a:t> joy </a:t>
            </a:r>
            <a:r>
              <a:rPr lang="en-US" sz="1600" dirty="0" err="1">
                <a:latin typeface="Times New Roman" panose="02020603050405020304" pitchFamily="18" charset="0"/>
                <a:cs typeface="Times New Roman" panose="02020603050405020304" pitchFamily="18" charset="0"/>
              </a:rPr>
              <a:t>nomlarining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ma’nolarini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aniqlash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belgilab</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olish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hamda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kelgusida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shu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sohada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ilmiy-tadqiqot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olib</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boruvchi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izlanuvchilar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uchun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zamin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hozirlash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asosiysi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yoshlarga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mazkur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nomlarning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ma’nolarini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bekam</a:t>
            </a:r>
            <a:r>
              <a:rPr lang="en-US" sz="1600" dirty="0">
                <a:latin typeface="Times New Roman" panose="02020603050405020304" pitchFamily="18" charset="0"/>
                <a:cs typeface="Times New Roman" panose="02020603050405020304" pitchFamily="18" charset="0"/>
              </a:rPr>
              <a:t>-u </a:t>
            </a:r>
            <a:r>
              <a:rPr lang="en-US" sz="1600" dirty="0" err="1">
                <a:latin typeface="Times New Roman" panose="02020603050405020304" pitchFamily="18" charset="0"/>
                <a:cs typeface="Times New Roman" panose="02020603050405020304" pitchFamily="18" charset="0"/>
              </a:rPr>
              <a:t>ko‘st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yetkazishdan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iborat</a:t>
            </a:r>
            <a:r>
              <a:rPr lang="en-US" sz="1600" dirty="0">
                <a:latin typeface="Times New Roman" panose="02020603050405020304" pitchFamily="18" charset="0"/>
                <a:cs typeface="Times New Roman" panose="02020603050405020304" pitchFamily="18" charset="0"/>
              </a:rPr>
              <a:t>.</a:t>
            </a:r>
          </a:p>
        </p:txBody>
      </p:sp>
      <p:pic>
        <p:nvPicPr>
          <p:cNvPr id="7" name="Рисунок 6">
            <a:extLst>
              <a:ext uri="{FF2B5EF4-FFF2-40B4-BE49-F238E27FC236}">
                <a16:creationId xmlns:a16="http://schemas.microsoft.com/office/drawing/2014/main" id="{61F81F42-D659-001B-27AD-56570BD45CFB}"/>
              </a:ext>
            </a:extLst>
          </p:cNvPr>
          <p:cNvPicPr>
            <a:picLocks noChangeAspect="1"/>
          </p:cNvPicPr>
          <p:nvPr/>
        </p:nvPicPr>
        <p:blipFill>
          <a:blip r:embed="rId3"/>
          <a:stretch>
            <a:fillRect/>
          </a:stretch>
        </p:blipFill>
        <p:spPr>
          <a:xfrm>
            <a:off x="157316" y="365123"/>
            <a:ext cx="2207342" cy="2791030"/>
          </a:xfrm>
          <a:prstGeom prst="rect">
            <a:avLst/>
          </a:prstGeom>
          <a:scene3d>
            <a:camera prst="perspectiveContrastingRightFacing"/>
            <a:lightRig rig="threePt" dir="t"/>
          </a:scene3d>
        </p:spPr>
      </p:pic>
      <p:pic>
        <p:nvPicPr>
          <p:cNvPr id="9" name="Рисунок 8">
            <a:extLst>
              <a:ext uri="{FF2B5EF4-FFF2-40B4-BE49-F238E27FC236}">
                <a16:creationId xmlns:a16="http://schemas.microsoft.com/office/drawing/2014/main" id="{608B1C1A-1DC8-98B8-5D6A-A89D99874D4D}"/>
              </a:ext>
            </a:extLst>
          </p:cNvPr>
          <p:cNvPicPr>
            <a:picLocks noChangeAspect="1"/>
          </p:cNvPicPr>
          <p:nvPr/>
        </p:nvPicPr>
        <p:blipFill>
          <a:blip r:embed="rId4"/>
          <a:stretch>
            <a:fillRect/>
          </a:stretch>
        </p:blipFill>
        <p:spPr>
          <a:xfrm>
            <a:off x="9658362" y="3521277"/>
            <a:ext cx="2376322" cy="2971598"/>
          </a:xfrm>
          <a:prstGeom prst="rect">
            <a:avLst/>
          </a:prstGeom>
          <a:scene3d>
            <a:camera prst="perspectiveHeroicExtremeLeftFacing"/>
            <a:lightRig rig="threePt" dir="t"/>
          </a:scene3d>
        </p:spPr>
      </p:pic>
    </p:spTree>
    <p:extLst>
      <p:ext uri="{BB962C8B-B14F-4D97-AF65-F5344CB8AC3E}">
        <p14:creationId xmlns:p14="http://schemas.microsoft.com/office/powerpoint/2010/main" val="1111036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BB925-31CB-7B5C-62CF-0156549F1B8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EEFFD3-4C00-7E57-4282-2D8A2B94F480}"/>
              </a:ext>
            </a:extLst>
          </p:cNvPr>
          <p:cNvSpPr>
            <a:spLocks noGrp="1"/>
          </p:cNvSpPr>
          <p:nvPr>
            <p:ph type="title"/>
          </p:nvPr>
        </p:nvSpPr>
        <p:spPr/>
        <p:txBody>
          <a:bodyPr/>
          <a:lstStyle/>
          <a:p>
            <a:endParaRPr lang="ru-RU"/>
          </a:p>
        </p:txBody>
      </p:sp>
      <p:pic>
        <p:nvPicPr>
          <p:cNvPr id="5" name="Объект 4" descr="Изображение выглядит как снимок экрана, векторная графика, синий, Красочность&#10;&#10;Содержимое, созданное искусственным интеллектом, может быть неверным.">
            <a:extLst>
              <a:ext uri="{FF2B5EF4-FFF2-40B4-BE49-F238E27FC236}">
                <a16:creationId xmlns:a16="http://schemas.microsoft.com/office/drawing/2014/main" id="{8E3C5FB9-29FF-E4C9-419E-867337597B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4" name="Прямоугольник 3">
            <a:extLst>
              <a:ext uri="{FF2B5EF4-FFF2-40B4-BE49-F238E27FC236}">
                <a16:creationId xmlns:a16="http://schemas.microsoft.com/office/drawing/2014/main" id="{16AB0FAC-BB96-8B7E-2499-9AD7CD6D8719}"/>
              </a:ext>
            </a:extLst>
          </p:cNvPr>
          <p:cNvSpPr/>
          <p:nvPr/>
        </p:nvSpPr>
        <p:spPr>
          <a:xfrm>
            <a:off x="2521974" y="365124"/>
            <a:ext cx="9512710" cy="27910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uz-Cyrl-UZ" sz="1600" dirty="0">
                <a:latin typeface="Times New Roman" panose="02020603050405020304" pitchFamily="18" charset="0"/>
                <a:cs typeface="Times New Roman" panose="02020603050405020304" pitchFamily="18" charset="0"/>
              </a:rPr>
              <a:t>УДК 811.512.1339(035)</a:t>
            </a:r>
            <a:endParaRPr lang="en-US" sz="1600" dirty="0">
              <a:latin typeface="Times New Roman" panose="02020603050405020304" pitchFamily="18" charset="0"/>
              <a:cs typeface="Times New Roman" panose="02020603050405020304" pitchFamily="18" charset="0"/>
            </a:endParaRPr>
          </a:p>
          <a:p>
            <a:pPr algn="just"/>
            <a:r>
              <a:rPr lang="uz-Cyrl-UZ" sz="1600" dirty="0">
                <a:latin typeface="Times New Roman" panose="02020603050405020304" pitchFamily="18" charset="0"/>
                <a:cs typeface="Times New Roman" panose="02020603050405020304" pitchFamily="18" charset="0"/>
              </a:rPr>
              <a:t>ББК 53.59</a:t>
            </a:r>
            <a:endParaRPr lang="en-US" sz="1600" dirty="0">
              <a:latin typeface="Times New Roman" panose="02020603050405020304" pitchFamily="18" charset="0"/>
              <a:cs typeface="Times New Roman" panose="02020603050405020304" pitchFamily="18" charset="0"/>
            </a:endParaRPr>
          </a:p>
          <a:p>
            <a:pPr algn="just"/>
            <a:r>
              <a:rPr lang="uz-Cyrl-UZ" sz="1600" dirty="0">
                <a:latin typeface="Times New Roman" panose="02020603050405020304" pitchFamily="18" charset="0"/>
                <a:cs typeface="Times New Roman" panose="02020603050405020304" pitchFamily="18" charset="0"/>
              </a:rPr>
              <a:t>Ж 96</a:t>
            </a:r>
          </a:p>
          <a:p>
            <a:pPr algn="just"/>
            <a:r>
              <a:rPr lang="uz-Cyrl-UZ"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Jo‘rayeva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Bibish</a:t>
            </a:r>
            <a:endParaRPr lang="en-US"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O‘zbek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xalq</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paremalarining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sinonimik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lug’ati</a:t>
            </a:r>
            <a:r>
              <a:rPr lang="en-US" sz="1600" dirty="0">
                <a:latin typeface="Times New Roman" panose="02020603050405020304" pitchFamily="18" charset="0"/>
                <a:cs typeface="Times New Roman" panose="02020603050405020304" pitchFamily="18" charset="0"/>
              </a:rPr>
              <a:t>. – Toshkent: “Kafolat print </a:t>
            </a:r>
            <a:r>
              <a:rPr lang="en-US" sz="1600" dirty="0" err="1">
                <a:latin typeface="Times New Roman" panose="02020603050405020304" pitchFamily="18" charset="0"/>
                <a:cs typeface="Times New Roman" panose="02020603050405020304" pitchFamily="18" charset="0"/>
              </a:rPr>
              <a:t>companiy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nashriyoti</a:t>
            </a:r>
            <a:r>
              <a:rPr lang="en-US" sz="1600" dirty="0">
                <a:latin typeface="Times New Roman" panose="02020603050405020304" pitchFamily="18" charset="0"/>
                <a:cs typeface="Times New Roman" panose="02020603050405020304" pitchFamily="18" charset="0"/>
              </a:rPr>
              <a:t>, 2023.- 144 b.</a:t>
            </a:r>
          </a:p>
          <a:p>
            <a:pPr algn="just"/>
            <a:r>
              <a:rPr lang="en-US" sz="1600" dirty="0">
                <a:latin typeface="Times New Roman" panose="02020603050405020304" pitchFamily="18" charset="0"/>
                <a:cs typeface="Times New Roman" panose="02020603050405020304" pitchFamily="18" charset="0"/>
              </a:rPr>
              <a:t>        ISBN 978-9943-0012-1-3</a:t>
            </a:r>
          </a:p>
          <a:p>
            <a:pPr algn="just"/>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Ushbu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kitob</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o‘zbek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xalq</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paremalari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sinonimiyasiga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bag‘ishlangan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dastlabki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lug‘at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hisoblanadi</a:t>
            </a:r>
            <a:r>
              <a:rPr lang="en-US" sz="1600" dirty="0">
                <a:latin typeface="Times New Roman" panose="02020603050405020304" pitchFamily="18" charset="0"/>
                <a:cs typeface="Times New Roman" panose="02020603050405020304" pitchFamily="18" charset="0"/>
              </a:rPr>
              <a:t>. Kirish </a:t>
            </a:r>
            <a:r>
              <a:rPr lang="en-US" sz="1600" dirty="0" err="1">
                <a:latin typeface="Times New Roman" panose="02020603050405020304" pitchFamily="18" charset="0"/>
                <a:cs typeface="Times New Roman" panose="02020603050405020304" pitchFamily="18" charset="0"/>
              </a:rPr>
              <a:t>qismida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maqolning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matal</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hamda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maqol-matal</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tipidagi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paramentlardan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farqi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tushuntirilib</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maqol</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matal</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maqol-matal</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tipidagi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paremalar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bilan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bog‘liq</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sinonimiya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hodisasi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haqida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fikr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yuritilsa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lug‘at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qismiga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ikki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parema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qatnashadigan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sinonimik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uyadan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qirq</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to‘rt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parema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qatnashadigan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sinonimik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uyacha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qamrab</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olingan</a:t>
            </a:r>
            <a:r>
              <a:rPr lang="en-US" sz="1600" dirty="0">
                <a:latin typeface="Times New Roman" panose="02020603050405020304" pitchFamily="18" charset="0"/>
                <a:cs typeface="Times New Roman" panose="02020603050405020304" pitchFamily="18" charset="0"/>
              </a:rPr>
              <a:t>.</a:t>
            </a:r>
          </a:p>
        </p:txBody>
      </p:sp>
      <p:sp>
        <p:nvSpPr>
          <p:cNvPr id="6" name="Прямоугольник 5">
            <a:extLst>
              <a:ext uri="{FF2B5EF4-FFF2-40B4-BE49-F238E27FC236}">
                <a16:creationId xmlns:a16="http://schemas.microsoft.com/office/drawing/2014/main" id="{5BA608BF-E3EF-C273-7413-150373702119}"/>
              </a:ext>
            </a:extLst>
          </p:cNvPr>
          <p:cNvSpPr/>
          <p:nvPr/>
        </p:nvSpPr>
        <p:spPr>
          <a:xfrm>
            <a:off x="186815" y="3521278"/>
            <a:ext cx="9342842" cy="29715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latin typeface="Times New Roman" panose="02020603050405020304" pitchFamily="18" charset="0"/>
                <a:cs typeface="Times New Roman" panose="02020603050405020304" pitchFamily="18" charset="0"/>
              </a:rPr>
              <a:t>UO‘K: 811.512.133’373,421(038)</a:t>
            </a:r>
          </a:p>
          <a:p>
            <a:pPr algn="just"/>
            <a:r>
              <a:rPr lang="en-US" sz="1600" dirty="0">
                <a:latin typeface="Times New Roman" panose="02020603050405020304" pitchFamily="18" charset="0"/>
                <a:cs typeface="Times New Roman" panose="02020603050405020304" pitchFamily="18" charset="0"/>
              </a:rPr>
              <a:t>KBK 81.2 O‘zb-4</a:t>
            </a:r>
          </a:p>
          <a:p>
            <a:pPr algn="just"/>
            <a:r>
              <a:rPr lang="en-US" sz="1600" dirty="0">
                <a:latin typeface="Times New Roman" panose="02020603050405020304" pitchFamily="18" charset="0"/>
                <a:cs typeface="Times New Roman" panose="02020603050405020304" pitchFamily="18" charset="0"/>
              </a:rPr>
              <a:t>M-16</a:t>
            </a:r>
          </a:p>
          <a:p>
            <a:pPr algn="just"/>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N.Mahmudov</a:t>
            </a:r>
            <a:endParaRPr lang="en-US"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O‘zbek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tili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sinonimlarining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katta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izohli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lug‘ati</a:t>
            </a:r>
            <a:r>
              <a:rPr lang="en-US" sz="1600" dirty="0">
                <a:latin typeface="Times New Roman" panose="02020603050405020304" pitchFamily="18" charset="0"/>
                <a:cs typeface="Times New Roman" panose="02020603050405020304" pitchFamily="18" charset="0"/>
              </a:rPr>
              <a:t>. I </a:t>
            </a:r>
            <a:r>
              <a:rPr lang="en-US" sz="1600" dirty="0" err="1">
                <a:latin typeface="Times New Roman" panose="02020603050405020304" pitchFamily="18" charset="0"/>
                <a:cs typeface="Times New Roman" panose="02020603050405020304" pitchFamily="18" charset="0"/>
              </a:rPr>
              <a:t>jild</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N.Mahmudov</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tahriri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ostida</a:t>
            </a:r>
            <a:r>
              <a:rPr lang="en-US" sz="1600" dirty="0">
                <a:latin typeface="Times New Roman" panose="02020603050405020304" pitchFamily="18" charset="0"/>
                <a:cs typeface="Times New Roman" panose="02020603050405020304" pitchFamily="18" charset="0"/>
              </a:rPr>
              <a:t>. –Toshkent </a:t>
            </a:r>
            <a:r>
              <a:rPr lang="en-US" sz="1600" dirty="0" err="1">
                <a:latin typeface="Times New Roman" panose="02020603050405020304" pitchFamily="18" charset="0"/>
                <a:cs typeface="Times New Roman" panose="02020603050405020304" pitchFamily="18" charset="0"/>
              </a:rPr>
              <a:t>G‘afur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G‘ulom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nomidagi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nashriyot-manbaa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ijodiy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uyi</a:t>
            </a:r>
            <a:r>
              <a:rPr lang="en-US" sz="1600" dirty="0">
                <a:latin typeface="Times New Roman" panose="02020603050405020304" pitchFamily="18" charset="0"/>
                <a:cs typeface="Times New Roman" panose="02020603050405020304" pitchFamily="18" charset="0"/>
              </a:rPr>
              <a:t>, 2022.- 504 b.</a:t>
            </a:r>
          </a:p>
          <a:p>
            <a:pPr algn="just"/>
            <a:r>
              <a:rPr lang="en-US" sz="1600" dirty="0">
                <a:latin typeface="Times New Roman" panose="02020603050405020304" pitchFamily="18" charset="0"/>
                <a:cs typeface="Times New Roman" panose="02020603050405020304" pitchFamily="18" charset="0"/>
              </a:rPr>
              <a:t>        ISBN 978-9943-8835-5-0</a:t>
            </a:r>
          </a:p>
          <a:p>
            <a:pPr algn="just"/>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Mazkur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lug‘atda</a:t>
            </a:r>
            <a:r>
              <a:rPr lang="en-US" sz="1600" dirty="0">
                <a:latin typeface="Times New Roman" panose="02020603050405020304" pitchFamily="18" charset="0"/>
                <a:cs typeface="Times New Roman" panose="02020603050405020304" pitchFamily="18" charset="0"/>
              </a:rPr>
              <a:t> ilk </a:t>
            </a:r>
            <a:r>
              <a:rPr lang="en-US" sz="1600" dirty="0" err="1">
                <a:latin typeface="Times New Roman" panose="02020603050405020304" pitchFamily="18" charset="0"/>
                <a:cs typeface="Times New Roman" panose="02020603050405020304" pitchFamily="18" charset="0"/>
              </a:rPr>
              <a:t>marta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ona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tilimizning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boyligi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hisoblanganleksik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sinonimlarning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keng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qamrovli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leksikografik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talqini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amalga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oshirildi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Lug‘atdan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leksik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sinonimlarning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leksikografik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izohlari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sinonimik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qatordagi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so‘zlarning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ma’no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nozikliklari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ma’noviy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farqlanishlarni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dalillovchi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ijobiy-salbiy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bahosi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hamda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uslubiy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o‘ziga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xosliklarini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ko‘rsatuvchi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illyustrativ</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misollar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o‘rin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olgan</a:t>
            </a:r>
            <a:r>
              <a:rPr lang="en-US" sz="1600" dirty="0">
                <a:latin typeface="Times New Roman" panose="02020603050405020304" pitchFamily="18" charset="0"/>
                <a:cs typeface="Times New Roman" panose="02020603050405020304" pitchFamily="18" charset="0"/>
              </a:rPr>
              <a:t>.</a:t>
            </a:r>
          </a:p>
        </p:txBody>
      </p:sp>
      <p:pic>
        <p:nvPicPr>
          <p:cNvPr id="7" name="Рисунок 6">
            <a:extLst>
              <a:ext uri="{FF2B5EF4-FFF2-40B4-BE49-F238E27FC236}">
                <a16:creationId xmlns:a16="http://schemas.microsoft.com/office/drawing/2014/main" id="{2733002A-24DA-0A14-C6E4-55A17FDDB2A5}"/>
              </a:ext>
            </a:extLst>
          </p:cNvPr>
          <p:cNvPicPr>
            <a:picLocks noChangeAspect="1"/>
          </p:cNvPicPr>
          <p:nvPr/>
        </p:nvPicPr>
        <p:blipFill>
          <a:blip r:embed="rId3"/>
          <a:stretch>
            <a:fillRect/>
          </a:stretch>
        </p:blipFill>
        <p:spPr>
          <a:xfrm>
            <a:off x="313899" y="365124"/>
            <a:ext cx="2050759" cy="2791030"/>
          </a:xfrm>
          <a:prstGeom prst="rect">
            <a:avLst/>
          </a:prstGeom>
          <a:scene3d>
            <a:camera prst="perspectiveContrastingRightFacing"/>
            <a:lightRig rig="threePt" dir="t"/>
          </a:scene3d>
        </p:spPr>
      </p:pic>
      <p:pic>
        <p:nvPicPr>
          <p:cNvPr id="12" name="Рисунок 11">
            <a:extLst>
              <a:ext uri="{FF2B5EF4-FFF2-40B4-BE49-F238E27FC236}">
                <a16:creationId xmlns:a16="http://schemas.microsoft.com/office/drawing/2014/main" id="{106BD923-AFF4-52D7-53C5-C0418C6BEB59}"/>
              </a:ext>
            </a:extLst>
          </p:cNvPr>
          <p:cNvPicPr>
            <a:picLocks noChangeAspect="1"/>
          </p:cNvPicPr>
          <p:nvPr/>
        </p:nvPicPr>
        <p:blipFill>
          <a:blip r:embed="rId4"/>
          <a:stretch>
            <a:fillRect/>
          </a:stretch>
        </p:blipFill>
        <p:spPr>
          <a:xfrm>
            <a:off x="9798577" y="3521278"/>
            <a:ext cx="2124502" cy="2965241"/>
          </a:xfrm>
          <a:prstGeom prst="rect">
            <a:avLst/>
          </a:prstGeom>
          <a:scene3d>
            <a:camera prst="perspectiveHeroicExtremeLeftFacing"/>
            <a:lightRig rig="threePt" dir="t"/>
          </a:scene3d>
        </p:spPr>
      </p:pic>
    </p:spTree>
    <p:extLst>
      <p:ext uri="{BB962C8B-B14F-4D97-AF65-F5344CB8AC3E}">
        <p14:creationId xmlns:p14="http://schemas.microsoft.com/office/powerpoint/2010/main" val="627416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DD69D-8DEC-E641-7B15-6AF7371259B0}"/>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CD41E6-2D15-EF18-D901-40F882D22D4C}"/>
              </a:ext>
            </a:extLst>
          </p:cNvPr>
          <p:cNvSpPr>
            <a:spLocks noGrp="1"/>
          </p:cNvSpPr>
          <p:nvPr>
            <p:ph type="title"/>
          </p:nvPr>
        </p:nvSpPr>
        <p:spPr/>
        <p:txBody>
          <a:bodyPr/>
          <a:lstStyle/>
          <a:p>
            <a:endParaRPr lang="ru-RU"/>
          </a:p>
        </p:txBody>
      </p:sp>
      <p:pic>
        <p:nvPicPr>
          <p:cNvPr id="5" name="Объект 4" descr="Изображение выглядит как снимок экрана, векторная графика, синий, Красочность&#10;&#10;Содержимое, созданное искусственным интеллектом, может быть неверным.">
            <a:extLst>
              <a:ext uri="{FF2B5EF4-FFF2-40B4-BE49-F238E27FC236}">
                <a16:creationId xmlns:a16="http://schemas.microsoft.com/office/drawing/2014/main" id="{CBCDB606-D375-99D0-8FD0-BA3C16D422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style>
          <a:lnRef idx="2">
            <a:schemeClr val="accent1">
              <a:shade val="15000"/>
            </a:schemeClr>
          </a:lnRef>
          <a:fillRef idx="1">
            <a:schemeClr val="accent1"/>
          </a:fillRef>
          <a:effectRef idx="0">
            <a:schemeClr val="accent1"/>
          </a:effectRef>
          <a:fontRef idx="minor">
            <a:schemeClr val="lt1"/>
          </a:fontRef>
        </p:style>
      </p:pic>
      <p:sp>
        <p:nvSpPr>
          <p:cNvPr id="4" name="Прямоугольник 3">
            <a:extLst>
              <a:ext uri="{FF2B5EF4-FFF2-40B4-BE49-F238E27FC236}">
                <a16:creationId xmlns:a16="http://schemas.microsoft.com/office/drawing/2014/main" id="{6399450A-E987-FB3D-0245-8319DDB98AE8}"/>
              </a:ext>
            </a:extLst>
          </p:cNvPr>
          <p:cNvSpPr/>
          <p:nvPr/>
        </p:nvSpPr>
        <p:spPr>
          <a:xfrm>
            <a:off x="286604" y="3521280"/>
            <a:ext cx="9280475" cy="27910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latin typeface="Times New Roman" panose="02020603050405020304" pitchFamily="18" charset="0"/>
                <a:cs typeface="Times New Roman" panose="02020603050405020304" pitchFamily="18" charset="0"/>
              </a:rPr>
              <a:t>UDK: </a:t>
            </a:r>
            <a:r>
              <a:rPr lang="uz-Cyrl-UZ" sz="1600" dirty="0">
                <a:latin typeface="Times New Roman" panose="02020603050405020304" pitchFamily="18" charset="0"/>
                <a:cs typeface="Times New Roman" panose="02020603050405020304" pitchFamily="18" charset="0"/>
              </a:rPr>
              <a:t> 81(03</a:t>
            </a:r>
            <a:r>
              <a:rPr lang="en-US" sz="1600" dirty="0">
                <a:latin typeface="Times New Roman" panose="02020603050405020304" pitchFamily="18" charset="0"/>
                <a:cs typeface="Times New Roman" panose="02020603050405020304" pitchFamily="18" charset="0"/>
              </a:rPr>
              <a:t>8</a:t>
            </a:r>
            <a:r>
              <a:rPr lang="uz-Cyrl-UZ" sz="16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=512.133.=111</a:t>
            </a:r>
          </a:p>
          <a:p>
            <a:pPr algn="just"/>
            <a:r>
              <a:rPr lang="en-US" sz="1600" dirty="0">
                <a:latin typeface="Times New Roman" panose="02020603050405020304" pitchFamily="18" charset="0"/>
                <a:cs typeface="Times New Roman" panose="02020603050405020304" pitchFamily="18" charset="0"/>
              </a:rPr>
              <a:t>KBK 81.2Ingl.-4,81.2O‘zb.-4, 81.2Rus.-4</a:t>
            </a:r>
          </a:p>
          <a:p>
            <a:pPr algn="just"/>
            <a:r>
              <a:rPr lang="en-US" sz="1600" dirty="0">
                <a:latin typeface="Times New Roman" panose="02020603050405020304" pitchFamily="18" charset="0"/>
                <a:cs typeface="Times New Roman" panose="02020603050405020304" pitchFamily="18" charset="0"/>
              </a:rPr>
              <a:t>O’16</a:t>
            </a:r>
          </a:p>
          <a:p>
            <a:pPr algn="just"/>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Inglizcha</a:t>
            </a:r>
            <a:r>
              <a:rPr lang="en-US" sz="1600" dirty="0">
                <a:latin typeface="Times New Roman" panose="02020603050405020304" pitchFamily="18" charset="0"/>
                <a:cs typeface="Times New Roman" panose="02020603050405020304" pitchFamily="18" charset="0"/>
              </a:rPr>
              <a:t>-</a:t>
            </a:r>
            <a:r>
              <a:rPr lang="en-US" sz="1600" dirty="0" err="1">
                <a:latin typeface="Times New Roman" panose="02020603050405020304" pitchFamily="18" charset="0"/>
                <a:cs typeface="Times New Roman" panose="02020603050405020304" pitchFamily="18" charset="0"/>
              </a:rPr>
              <a:t>o‘zbekcha</a:t>
            </a:r>
            <a:r>
              <a:rPr lang="en-US" sz="1600" dirty="0">
                <a:latin typeface="Times New Roman" panose="02020603050405020304" pitchFamily="18" charset="0"/>
                <a:cs typeface="Times New Roman" panose="02020603050405020304" pitchFamily="18" charset="0"/>
              </a:rPr>
              <a:t>-Ruscha </a:t>
            </a:r>
            <a:r>
              <a:rPr lang="en-US" sz="1600" dirty="0" err="1">
                <a:latin typeface="Times New Roman" panose="02020603050405020304" pitchFamily="18" charset="0"/>
                <a:cs typeface="Times New Roman" panose="02020603050405020304" pitchFamily="18" charset="0"/>
              </a:rPr>
              <a:t>lug‘at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Matn</a:t>
            </a:r>
            <a:r>
              <a:rPr lang="en-US" sz="1600" dirty="0">
                <a:latin typeface="Times New Roman" panose="02020603050405020304" pitchFamily="18" charset="0"/>
                <a:cs typeface="Times New Roman" panose="02020603050405020304" pitchFamily="18" charset="0"/>
              </a:rPr>
              <a:t>]: - Toshkent “</a:t>
            </a:r>
            <a:r>
              <a:rPr lang="en-US" sz="1600" dirty="0" err="1">
                <a:latin typeface="Times New Roman" panose="02020603050405020304" pitchFamily="18" charset="0"/>
                <a:cs typeface="Times New Roman" panose="02020603050405020304" pitchFamily="18" charset="0"/>
              </a:rPr>
              <a:t>Ziyo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nashr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nashriyoti</a:t>
            </a:r>
            <a:r>
              <a:rPr lang="en-US" sz="1600" dirty="0">
                <a:latin typeface="Times New Roman" panose="02020603050405020304" pitchFamily="18" charset="0"/>
                <a:cs typeface="Times New Roman" panose="02020603050405020304" pitchFamily="18" charset="0"/>
              </a:rPr>
              <a:t>, 2024.-128 b.</a:t>
            </a:r>
          </a:p>
          <a:p>
            <a:pPr algn="just"/>
            <a:r>
              <a:rPr lang="en-US" sz="1600" dirty="0">
                <a:latin typeface="Times New Roman" panose="02020603050405020304" pitchFamily="18" charset="0"/>
                <a:cs typeface="Times New Roman" panose="02020603050405020304" pitchFamily="18" charset="0"/>
              </a:rPr>
              <a:t>       ISBN 978-9943-6832-3-5</a:t>
            </a:r>
            <a:endParaRPr lang="uz-Cyrl-UZ" sz="1600" dirty="0">
              <a:latin typeface="Times New Roman" panose="02020603050405020304" pitchFamily="18" charset="0"/>
              <a:cs typeface="Times New Roman" panose="02020603050405020304" pitchFamily="18" charset="0"/>
            </a:endParaRPr>
          </a:p>
          <a:p>
            <a:pPr algn="just"/>
            <a:r>
              <a:rPr lang="uz-Cyrl-UZ"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Ushbu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lug‘at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kitob</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ingliz</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rus</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tilini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mustaqil</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o‘rganuvchilar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uchun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mo‘ljallab</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tuzildi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Lug‘at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tuzishda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jonli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so‘zlashuvda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ko‘p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uchraydigan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so‘zlarni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qamrab</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olishga</a:t>
            </a:r>
            <a:r>
              <a:rPr lang="en-US" sz="1600" dirty="0">
                <a:latin typeface="Times New Roman" panose="02020603050405020304" pitchFamily="18" charset="0"/>
                <a:cs typeface="Times New Roman" panose="02020603050405020304" pitchFamily="18" charset="0"/>
              </a:rPr>
              <a:t> harakat </a:t>
            </a:r>
            <a:r>
              <a:rPr lang="en-US" sz="1600" dirty="0" err="1">
                <a:latin typeface="Times New Roman" panose="02020603050405020304" pitchFamily="18" charset="0"/>
                <a:cs typeface="Times New Roman" panose="02020603050405020304" pitchFamily="18" charset="0"/>
              </a:rPr>
              <a:t>qildik</a:t>
            </a:r>
            <a:r>
              <a:rPr lang="en-US" sz="1600" dirty="0">
                <a:latin typeface="Times New Roman" panose="02020603050405020304" pitchFamily="18" charset="0"/>
                <a:cs typeface="Times New Roman" panose="02020603050405020304" pitchFamily="18" charset="0"/>
              </a:rPr>
              <a:t>. </a:t>
            </a:r>
          </a:p>
          <a:p>
            <a:pPr algn="just"/>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O‘ylaymizki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ushbu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lug‘at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kitobi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ingliz</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rus</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tilini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o‘ganishda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sizning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yaqin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ko‘makchingiz</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bo‘lib</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qoladi</a:t>
            </a:r>
            <a:r>
              <a:rPr lang="en-US" sz="1600" dirty="0">
                <a:latin typeface="Times New Roman" panose="02020603050405020304" pitchFamily="18" charset="0"/>
                <a:cs typeface="Times New Roman" panose="02020603050405020304" pitchFamily="18" charset="0"/>
              </a:rPr>
              <a:t>. </a:t>
            </a:r>
          </a:p>
          <a:p>
            <a:pPr algn="just"/>
            <a:endParaRPr lang="en-US"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       </a:t>
            </a:r>
          </a:p>
        </p:txBody>
      </p:sp>
      <p:sp>
        <p:nvSpPr>
          <p:cNvPr id="6" name="Прямоугольник 5">
            <a:extLst>
              <a:ext uri="{FF2B5EF4-FFF2-40B4-BE49-F238E27FC236}">
                <a16:creationId xmlns:a16="http://schemas.microsoft.com/office/drawing/2014/main" id="{282DB141-C993-E30A-6D39-3167BEB830F0}"/>
              </a:ext>
            </a:extLst>
          </p:cNvPr>
          <p:cNvSpPr/>
          <p:nvPr/>
        </p:nvSpPr>
        <p:spPr>
          <a:xfrm>
            <a:off x="2447002" y="365123"/>
            <a:ext cx="9247239" cy="29715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latin typeface="Times New Roman" panose="02020603050405020304" pitchFamily="18" charset="0"/>
                <a:cs typeface="Times New Roman" panose="02020603050405020304" pitchFamily="18" charset="0"/>
              </a:rPr>
              <a:t>UO‘K: 811.512.133(038)</a:t>
            </a:r>
          </a:p>
          <a:p>
            <a:pPr algn="just"/>
            <a:r>
              <a:rPr lang="en-US" sz="1600" dirty="0">
                <a:latin typeface="Times New Roman" panose="02020603050405020304" pitchFamily="18" charset="0"/>
                <a:cs typeface="Times New Roman" panose="02020603050405020304" pitchFamily="18" charset="0"/>
              </a:rPr>
              <a:t>KBK 81.2 </a:t>
            </a:r>
            <a:r>
              <a:rPr lang="en-US" sz="1600" dirty="0" err="1">
                <a:latin typeface="Times New Roman" panose="02020603050405020304" pitchFamily="18" charset="0"/>
                <a:cs typeface="Times New Roman" panose="02020603050405020304" pitchFamily="18" charset="0"/>
              </a:rPr>
              <a:t>O‘zb</a:t>
            </a:r>
            <a:endParaRPr lang="en-US" sz="1600" dirty="0">
              <a:latin typeface="Times New Roman" panose="02020603050405020304" pitchFamily="18" charset="0"/>
              <a:cs typeface="Times New Roman" panose="02020603050405020304" pitchFamily="18" charset="0"/>
            </a:endParaRPr>
          </a:p>
          <a:p>
            <a:pPr algn="just"/>
            <a:r>
              <a:rPr lang="en-US" sz="1600" dirty="0">
                <a:latin typeface="Times New Roman" panose="02020603050405020304" pitchFamily="18" charset="0"/>
                <a:cs typeface="Times New Roman" panose="02020603050405020304" pitchFamily="18" charset="0"/>
              </a:rPr>
              <a:t>X-14</a:t>
            </a:r>
          </a:p>
          <a:p>
            <a:pPr algn="just"/>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A.Madvaliyev</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boshq</a:t>
            </a:r>
            <a:r>
              <a:rPr lang="en-US" sz="1600" dirty="0">
                <a:latin typeface="Times New Roman" panose="02020603050405020304" pitchFamily="18" charset="0"/>
                <a:cs typeface="Times New Roman" panose="02020603050405020304" pitchFamily="18" charset="0"/>
              </a:rPr>
              <a:t>.</a:t>
            </a:r>
          </a:p>
          <a:p>
            <a:pPr algn="just"/>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O‘zbek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tilining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o‘quv</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imlo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lug‘ati</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A.Madvaliyev</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Y.Odilov</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A.Saidno‘monov</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Muharrir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N.Mahmudov</a:t>
            </a:r>
            <a:r>
              <a:rPr lang="en-US" sz="1600" dirty="0">
                <a:latin typeface="Times New Roman" panose="02020603050405020304" pitchFamily="18" charset="0"/>
                <a:cs typeface="Times New Roman" panose="02020603050405020304" pitchFamily="18" charset="0"/>
              </a:rPr>
              <a:t>.- Toshkent: “Kafolat print company” 2023.-440 b.</a:t>
            </a:r>
          </a:p>
          <a:p>
            <a:pPr algn="just"/>
            <a:r>
              <a:rPr lang="en-US" sz="1600" dirty="0">
                <a:latin typeface="Times New Roman" panose="02020603050405020304" pitchFamily="18" charset="0"/>
                <a:cs typeface="Times New Roman" panose="02020603050405020304" pitchFamily="18" charset="0"/>
              </a:rPr>
              <a:t>        ISBN 978-9943-389-19-9</a:t>
            </a:r>
          </a:p>
          <a:p>
            <a:pPr algn="just"/>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Ushbu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lug‘at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umumta’lim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maktablari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akademik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litseylar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o‘quvchilari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uchun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mo‘ljallangan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bo‘lib</a:t>
            </a:r>
            <a:r>
              <a:rPr lang="en-US" sz="1600" dirty="0">
                <a:latin typeface="Times New Roman" panose="02020603050405020304" pitchFamily="18" charset="0"/>
                <a:cs typeface="Times New Roman" panose="02020603050405020304" pitchFamily="18" charset="0"/>
              </a:rPr>
              <a:t>, 27 000 </a:t>
            </a:r>
            <a:r>
              <a:rPr lang="en-US" sz="1600" dirty="0" err="1">
                <a:latin typeface="Times New Roman" panose="02020603050405020304" pitchFamily="18" charset="0"/>
                <a:cs typeface="Times New Roman" panose="02020603050405020304" pitchFamily="18" charset="0"/>
              </a:rPr>
              <a:t>ortiq</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so‘z</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so‘z</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shakllarining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to‘g‘ri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yozilishi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ko‘rsatib</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berilgan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Shunigdek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lug‘atdan</a:t>
            </a:r>
            <a:r>
              <a:rPr lang="en-US" sz="1600" dirty="0">
                <a:latin typeface="Times New Roman" panose="02020603050405020304" pitchFamily="18" charset="0"/>
                <a:cs typeface="Times New Roman" panose="02020603050405020304" pitchFamily="18" charset="0"/>
              </a:rPr>
              <a:t> keying </a:t>
            </a:r>
            <a:r>
              <a:rPr lang="en-US" sz="1600" dirty="0" err="1">
                <a:latin typeface="Times New Roman" panose="02020603050405020304" pitchFamily="18" charset="0"/>
                <a:cs typeface="Times New Roman" panose="02020603050405020304" pitchFamily="18" charset="0"/>
              </a:rPr>
              <a:t>yillarda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hozirgi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o‘zbek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adabiy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tiliga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o‘zlashgan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o‘zbek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adabiy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tilida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barqarorlashgan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yangi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o‘zlashmalar</a:t>
            </a:r>
            <a:r>
              <a:rPr lang="en-US" sz="1600" dirty="0">
                <a:latin typeface="Times New Roman" panose="02020603050405020304" pitchFamily="18" charset="0"/>
                <a:cs typeface="Times New Roman" panose="02020603050405020304" pitchFamily="18" charset="0"/>
              </a:rPr>
              <a:t> ham joy </a:t>
            </a:r>
            <a:r>
              <a:rPr lang="en-US" sz="1600" dirty="0" err="1">
                <a:latin typeface="Times New Roman" panose="02020603050405020304" pitchFamily="18" charset="0"/>
                <a:cs typeface="Times New Roman" panose="02020603050405020304" pitchFamily="18" charset="0"/>
              </a:rPr>
              <a:t>olgan</a:t>
            </a:r>
            <a:r>
              <a:rPr lang="en-US" sz="1600" dirty="0">
                <a:latin typeface="Times New Roman" panose="02020603050405020304" pitchFamily="18" charset="0"/>
                <a:cs typeface="Times New Roman" panose="02020603050405020304" pitchFamily="18" charset="0"/>
              </a:rPr>
              <a:t>.</a:t>
            </a:r>
          </a:p>
        </p:txBody>
      </p:sp>
      <p:pic>
        <p:nvPicPr>
          <p:cNvPr id="7" name="Рисунок 6">
            <a:extLst>
              <a:ext uri="{FF2B5EF4-FFF2-40B4-BE49-F238E27FC236}">
                <a16:creationId xmlns:a16="http://schemas.microsoft.com/office/drawing/2014/main" id="{F41B17BE-A1C7-17A3-B222-9462AB9B8D2E}"/>
              </a:ext>
            </a:extLst>
          </p:cNvPr>
          <p:cNvPicPr>
            <a:picLocks noChangeAspect="1"/>
          </p:cNvPicPr>
          <p:nvPr/>
        </p:nvPicPr>
        <p:blipFill>
          <a:blip r:embed="rId3"/>
          <a:stretch>
            <a:fillRect/>
          </a:stretch>
        </p:blipFill>
        <p:spPr>
          <a:xfrm>
            <a:off x="0" y="274840"/>
            <a:ext cx="2318212" cy="2971598"/>
          </a:xfrm>
          <a:prstGeom prst="rect">
            <a:avLst/>
          </a:prstGeom>
          <a:scene3d>
            <a:camera prst="perspectiveContrastingRightFacing"/>
            <a:lightRig rig="threePt" dir="t"/>
          </a:scene3d>
        </p:spPr>
      </p:pic>
      <p:pic>
        <p:nvPicPr>
          <p:cNvPr id="9" name="Рисунок 8">
            <a:extLst>
              <a:ext uri="{FF2B5EF4-FFF2-40B4-BE49-F238E27FC236}">
                <a16:creationId xmlns:a16="http://schemas.microsoft.com/office/drawing/2014/main" id="{AA466CF3-F2C2-9AD4-4490-139E97FE9370}"/>
              </a:ext>
            </a:extLst>
          </p:cNvPr>
          <p:cNvPicPr>
            <a:picLocks noChangeAspect="1"/>
          </p:cNvPicPr>
          <p:nvPr/>
        </p:nvPicPr>
        <p:blipFill>
          <a:blip r:embed="rId4"/>
          <a:stretch>
            <a:fillRect/>
          </a:stretch>
        </p:blipFill>
        <p:spPr>
          <a:xfrm>
            <a:off x="9853683" y="3521280"/>
            <a:ext cx="2051713" cy="2674804"/>
          </a:xfrm>
          <a:prstGeom prst="rect">
            <a:avLst/>
          </a:prstGeom>
          <a:scene3d>
            <a:camera prst="perspectiveHeroicExtremeLeftFacing"/>
            <a:lightRig rig="threePt" dir="t"/>
          </a:scene3d>
        </p:spPr>
      </p:pic>
    </p:spTree>
    <p:extLst>
      <p:ext uri="{BB962C8B-B14F-4D97-AF65-F5344CB8AC3E}">
        <p14:creationId xmlns:p14="http://schemas.microsoft.com/office/powerpoint/2010/main" val="70715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DEC63E-1650-FCF3-B14D-E8C456CFFC12}"/>
              </a:ext>
            </a:extLst>
          </p:cNvPr>
          <p:cNvSpPr>
            <a:spLocks noGrp="1"/>
          </p:cNvSpPr>
          <p:nvPr>
            <p:ph type="title"/>
          </p:nvPr>
        </p:nvSpPr>
        <p:spPr/>
        <p:txBody>
          <a:bodyPr/>
          <a:lstStyle/>
          <a:p>
            <a:endParaRPr lang="ru-RU"/>
          </a:p>
        </p:txBody>
      </p:sp>
      <p:pic>
        <p:nvPicPr>
          <p:cNvPr id="4" name="Picture 2" descr="Conception De Cadre Dégradé Avec Illustration Vectorielle Contour Doré ...">
            <a:extLst>
              <a:ext uri="{FF2B5EF4-FFF2-40B4-BE49-F238E27FC236}">
                <a16:creationId xmlns:a16="http://schemas.microsoft.com/office/drawing/2014/main" id="{7DD4F2BE-EC25-DF1E-6180-56D0DEB97A5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9780"/>
            <a:ext cx="12366098" cy="71575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5BC9AE1-A859-7EDF-00BD-C9FE6C518A8D}"/>
              </a:ext>
            </a:extLst>
          </p:cNvPr>
          <p:cNvSpPr txBox="1"/>
          <p:nvPr/>
        </p:nvSpPr>
        <p:spPr>
          <a:xfrm>
            <a:off x="1528549" y="2440338"/>
            <a:ext cx="5622879" cy="1200329"/>
          </a:xfrm>
          <a:prstGeom prst="rect">
            <a:avLst/>
          </a:prstGeom>
          <a:noFill/>
        </p:spPr>
        <p:txBody>
          <a:bodyPr wrap="square">
            <a:spAutoFit/>
          </a:bodyPr>
          <a:lstStyle/>
          <a:p>
            <a:r>
              <a:rPr lang="en-US" dirty="0"/>
              <a:t> </a:t>
            </a:r>
          </a:p>
          <a:p>
            <a:endParaRPr lang="en-US" dirty="0">
              <a:hlinkClick r:id="rId3"/>
            </a:endParaRPr>
          </a:p>
          <a:p>
            <a:endParaRPr lang="en-US" dirty="0">
              <a:hlinkClick r:id="rId3"/>
            </a:endParaRPr>
          </a:p>
          <a:p>
            <a:r>
              <a:rPr lang="ru-RU" dirty="0">
                <a:hlinkClick r:id="rId3"/>
              </a:rPr>
              <a:t>https://t.me/qorgontepatakm</a:t>
            </a:r>
            <a:r>
              <a:rPr lang="en-US" dirty="0"/>
              <a:t> </a:t>
            </a:r>
            <a:endParaRPr lang="ru-RU" dirty="0"/>
          </a:p>
        </p:txBody>
      </p:sp>
      <p:sp>
        <p:nvSpPr>
          <p:cNvPr id="8" name="TextBox 7">
            <a:extLst>
              <a:ext uri="{FF2B5EF4-FFF2-40B4-BE49-F238E27FC236}">
                <a16:creationId xmlns:a16="http://schemas.microsoft.com/office/drawing/2014/main" id="{79CB3505-955A-EAC0-4034-12EF42BC7B44}"/>
              </a:ext>
            </a:extLst>
          </p:cNvPr>
          <p:cNvSpPr txBox="1"/>
          <p:nvPr/>
        </p:nvSpPr>
        <p:spPr>
          <a:xfrm>
            <a:off x="1811310" y="843240"/>
            <a:ext cx="8541727" cy="523220"/>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                                         </a:t>
            </a:r>
            <a:r>
              <a:rPr lang="ru-RU" sz="2800" b="1" dirty="0">
                <a:latin typeface="Times New Roman" panose="02020603050405020304" pitchFamily="18" charset="0"/>
                <a:cs typeface="Times New Roman" panose="02020603050405020304" pitchFamily="18" charset="0"/>
              </a:rPr>
              <a:t>E’TIBORINGIZ UCHUN RAHMAT!</a:t>
            </a:r>
          </a:p>
        </p:txBody>
      </p:sp>
      <p:sp>
        <p:nvSpPr>
          <p:cNvPr id="5" name="TextBox 4">
            <a:extLst>
              <a:ext uri="{FF2B5EF4-FFF2-40B4-BE49-F238E27FC236}">
                <a16:creationId xmlns:a16="http://schemas.microsoft.com/office/drawing/2014/main" id="{B716248E-3417-2466-F1EC-C7F9E31EF4FF}"/>
              </a:ext>
            </a:extLst>
          </p:cNvPr>
          <p:cNvSpPr txBox="1"/>
          <p:nvPr/>
        </p:nvSpPr>
        <p:spPr>
          <a:xfrm>
            <a:off x="3316406" y="1522472"/>
            <a:ext cx="7036632" cy="923330"/>
          </a:xfrm>
          <a:prstGeom prst="rect">
            <a:avLst/>
          </a:prstGeom>
          <a:noFill/>
        </p:spPr>
        <p:txBody>
          <a:bodyPr wrap="square">
            <a:spAutoFit/>
          </a:bodyPr>
          <a:lstStyle/>
          <a:p>
            <a:pPr algn="ctr"/>
            <a:r>
              <a:rPr lang="en-US" dirty="0"/>
              <a:t>   </a:t>
            </a:r>
          </a:p>
          <a:p>
            <a:pPr algn="ctr"/>
            <a:r>
              <a:rPr lang="ru-RU" b="1" dirty="0">
                <a:latin typeface="Times New Roman" panose="02020603050405020304" pitchFamily="18" charset="0"/>
                <a:cs typeface="Times New Roman" panose="02020603050405020304" pitchFamily="18" charset="0"/>
              </a:rPr>
              <a:t>BIZNI QUYIDAGI IJTIMOIY TARMOQLARIMIZDA KUZATIB</a:t>
            </a:r>
            <a:endParaRPr lang="en-US" b="1" dirty="0">
              <a:latin typeface="Times New Roman" panose="02020603050405020304" pitchFamily="18" charset="0"/>
              <a:cs typeface="Times New Roman" panose="02020603050405020304" pitchFamily="18" charset="0"/>
            </a:endParaRPr>
          </a:p>
          <a:p>
            <a:pPr algn="ctr"/>
            <a:r>
              <a:rPr lang="ru-RU" b="1" dirty="0">
                <a:latin typeface="Times New Roman" panose="02020603050405020304" pitchFamily="18" charset="0"/>
                <a:cs typeface="Times New Roman" panose="02020603050405020304" pitchFamily="18" charset="0"/>
              </a:rPr>
              <a:t>BORING!</a:t>
            </a:r>
          </a:p>
        </p:txBody>
      </p:sp>
      <p:sp>
        <p:nvSpPr>
          <p:cNvPr id="11" name="TextBox 10">
            <a:extLst>
              <a:ext uri="{FF2B5EF4-FFF2-40B4-BE49-F238E27FC236}">
                <a16:creationId xmlns:a16="http://schemas.microsoft.com/office/drawing/2014/main" id="{912F67AD-39BB-E71E-9DD0-9181BA655946}"/>
              </a:ext>
            </a:extLst>
          </p:cNvPr>
          <p:cNvSpPr txBox="1"/>
          <p:nvPr/>
        </p:nvSpPr>
        <p:spPr>
          <a:xfrm>
            <a:off x="1528097" y="3244334"/>
            <a:ext cx="5623331" cy="1754326"/>
          </a:xfrm>
          <a:prstGeom prst="rect">
            <a:avLst/>
          </a:prstGeom>
          <a:noFill/>
        </p:spPr>
        <p:txBody>
          <a:bodyPr wrap="square">
            <a:spAutoFit/>
          </a:bodyPr>
          <a:lstStyle/>
          <a:p>
            <a:r>
              <a:rPr lang="en-US" dirty="0">
                <a:hlinkClick r:id="rId4"/>
              </a:rPr>
              <a:t>    </a:t>
            </a:r>
          </a:p>
          <a:p>
            <a:endParaRPr lang="en-US" dirty="0">
              <a:hlinkClick r:id="rId4"/>
            </a:endParaRPr>
          </a:p>
          <a:p>
            <a:endParaRPr lang="en-US" dirty="0">
              <a:hlinkClick r:id="rId4"/>
            </a:endParaRPr>
          </a:p>
          <a:p>
            <a:endParaRPr lang="en-US" dirty="0">
              <a:hlinkClick r:id="rId4"/>
            </a:endParaRPr>
          </a:p>
          <a:p>
            <a:endParaRPr lang="en-US" dirty="0">
              <a:hlinkClick r:id="rId4"/>
            </a:endParaRPr>
          </a:p>
          <a:p>
            <a:r>
              <a:rPr lang="ru-RU" dirty="0">
                <a:hlinkClick r:id="rId4"/>
              </a:rPr>
              <a:t>https://www.instagram.com/kurgantepa_takm</a:t>
            </a:r>
            <a:r>
              <a:rPr lang="en-US" dirty="0"/>
              <a:t> </a:t>
            </a:r>
            <a:endParaRPr lang="ru-RU" dirty="0"/>
          </a:p>
        </p:txBody>
      </p:sp>
      <p:sp>
        <p:nvSpPr>
          <p:cNvPr id="13" name="TextBox 12">
            <a:extLst>
              <a:ext uri="{FF2B5EF4-FFF2-40B4-BE49-F238E27FC236}">
                <a16:creationId xmlns:a16="http://schemas.microsoft.com/office/drawing/2014/main" id="{DE650364-A1BB-0882-8762-F1A38B098655}"/>
              </a:ext>
            </a:extLst>
          </p:cNvPr>
          <p:cNvSpPr txBox="1"/>
          <p:nvPr/>
        </p:nvSpPr>
        <p:spPr>
          <a:xfrm>
            <a:off x="1297673" y="4389906"/>
            <a:ext cx="5733767" cy="2031325"/>
          </a:xfrm>
          <a:prstGeom prst="rect">
            <a:avLst/>
          </a:prstGeom>
          <a:noFill/>
        </p:spPr>
        <p:txBody>
          <a:bodyPr wrap="square">
            <a:spAutoFit/>
          </a:bodyPr>
          <a:lstStyle/>
          <a:p>
            <a:endParaRPr lang="en-US" dirty="0">
              <a:hlinkClick r:id="rId5"/>
            </a:endParaRPr>
          </a:p>
          <a:p>
            <a:r>
              <a:rPr lang="en-US" dirty="0">
                <a:hlinkClick r:id="rId5"/>
              </a:rPr>
              <a:t>    </a:t>
            </a:r>
          </a:p>
          <a:p>
            <a:endParaRPr lang="en-US" dirty="0">
              <a:hlinkClick r:id="rId5"/>
            </a:endParaRPr>
          </a:p>
          <a:p>
            <a:endParaRPr lang="en-US" dirty="0">
              <a:hlinkClick r:id="rId5"/>
            </a:endParaRPr>
          </a:p>
          <a:p>
            <a:r>
              <a:rPr lang="en-US" dirty="0">
                <a:hlinkClick r:id="rId5"/>
              </a:rPr>
              <a:t>   </a:t>
            </a:r>
          </a:p>
          <a:p>
            <a:endParaRPr lang="en-US" dirty="0">
              <a:hlinkClick r:id="rId5"/>
            </a:endParaRPr>
          </a:p>
          <a:p>
            <a:r>
              <a:rPr lang="ru-RU" dirty="0">
                <a:hlinkClick r:id="rId5"/>
              </a:rPr>
              <a:t>https://www.facebook.com/share/12BoCSCRuL4/</a:t>
            </a:r>
            <a:r>
              <a:rPr lang="en-US" dirty="0"/>
              <a:t> </a:t>
            </a:r>
            <a:endParaRPr lang="ru-RU" dirty="0"/>
          </a:p>
        </p:txBody>
      </p:sp>
      <p:sp>
        <p:nvSpPr>
          <p:cNvPr id="15" name="TextBox 14">
            <a:extLst>
              <a:ext uri="{FF2B5EF4-FFF2-40B4-BE49-F238E27FC236}">
                <a16:creationId xmlns:a16="http://schemas.microsoft.com/office/drawing/2014/main" id="{6974DAD4-A819-8651-6DD4-29774CD503DF}"/>
              </a:ext>
            </a:extLst>
          </p:cNvPr>
          <p:cNvSpPr txBox="1"/>
          <p:nvPr/>
        </p:nvSpPr>
        <p:spPr>
          <a:xfrm>
            <a:off x="7260607" y="2168803"/>
            <a:ext cx="4694831" cy="1754326"/>
          </a:xfrm>
          <a:prstGeom prst="rect">
            <a:avLst/>
          </a:prstGeom>
          <a:noFill/>
        </p:spPr>
        <p:txBody>
          <a:bodyPr wrap="square">
            <a:spAutoFit/>
          </a:bodyPr>
          <a:lstStyle/>
          <a:p>
            <a:endParaRPr lang="en-US" dirty="0">
              <a:hlinkClick r:id="rId6"/>
            </a:endParaRPr>
          </a:p>
          <a:p>
            <a:endParaRPr lang="en-US" dirty="0">
              <a:hlinkClick r:id="rId6"/>
            </a:endParaRPr>
          </a:p>
          <a:p>
            <a:endParaRPr lang="en-US" dirty="0">
              <a:hlinkClick r:id="rId6"/>
            </a:endParaRPr>
          </a:p>
          <a:p>
            <a:endParaRPr lang="en-US" dirty="0">
              <a:hlinkClick r:id="rId6"/>
            </a:endParaRPr>
          </a:p>
          <a:p>
            <a:r>
              <a:rPr lang="ru-RU" dirty="0">
                <a:hlinkClick r:id="rId6"/>
              </a:rPr>
              <a:t>https://t.me/kurgantepa_takm_online</a:t>
            </a:r>
            <a:r>
              <a:rPr lang="en-US" dirty="0"/>
              <a:t> </a:t>
            </a:r>
            <a:r>
              <a:rPr lang="ru-RU" dirty="0"/>
              <a:t>_</a:t>
            </a:r>
            <a:r>
              <a:rPr lang="ru-RU" dirty="0" err="1"/>
              <a:t>kutub</a:t>
            </a:r>
            <a:r>
              <a:rPr lang="en-US" dirty="0"/>
              <a:t> </a:t>
            </a:r>
            <a:endParaRPr lang="ru-RU" dirty="0"/>
          </a:p>
          <a:p>
            <a:r>
              <a:rPr lang="en-US" dirty="0"/>
              <a:t>x</a:t>
            </a:r>
            <a:r>
              <a:rPr lang="ru-RU" dirty="0" err="1"/>
              <a:t>on</a:t>
            </a:r>
            <a:r>
              <a:rPr lang="en-US" dirty="0"/>
              <a:t>a     </a:t>
            </a:r>
            <a:endParaRPr lang="ru-RU" dirty="0"/>
          </a:p>
        </p:txBody>
      </p:sp>
      <p:sp>
        <p:nvSpPr>
          <p:cNvPr id="17" name="TextBox 16">
            <a:extLst>
              <a:ext uri="{FF2B5EF4-FFF2-40B4-BE49-F238E27FC236}">
                <a16:creationId xmlns:a16="http://schemas.microsoft.com/office/drawing/2014/main" id="{9DA7E4CF-0EC2-C2F5-4060-803DB69A7D75}"/>
              </a:ext>
            </a:extLst>
          </p:cNvPr>
          <p:cNvSpPr txBox="1"/>
          <p:nvPr/>
        </p:nvSpPr>
        <p:spPr>
          <a:xfrm>
            <a:off x="7328235" y="3231702"/>
            <a:ext cx="5733767" cy="1754326"/>
          </a:xfrm>
          <a:prstGeom prst="rect">
            <a:avLst/>
          </a:prstGeom>
          <a:noFill/>
        </p:spPr>
        <p:txBody>
          <a:bodyPr wrap="square">
            <a:spAutoFit/>
          </a:bodyPr>
          <a:lstStyle/>
          <a:p>
            <a:endParaRPr lang="en-US" dirty="0">
              <a:hlinkClick r:id="rId7"/>
            </a:endParaRPr>
          </a:p>
          <a:p>
            <a:endParaRPr lang="en-US" dirty="0">
              <a:hlinkClick r:id="rId7"/>
            </a:endParaRPr>
          </a:p>
          <a:p>
            <a:endParaRPr lang="en-US" dirty="0">
              <a:hlinkClick r:id="rId7"/>
            </a:endParaRPr>
          </a:p>
          <a:p>
            <a:endParaRPr lang="en-US" dirty="0">
              <a:hlinkClick r:id="rId7"/>
            </a:endParaRPr>
          </a:p>
          <a:p>
            <a:endParaRPr lang="en-US" dirty="0">
              <a:hlinkClick r:id="rId7"/>
            </a:endParaRPr>
          </a:p>
          <a:p>
            <a:r>
              <a:rPr lang="ru-RU" dirty="0">
                <a:hlinkClick r:id="rId7"/>
              </a:rPr>
              <a:t>h</a:t>
            </a:r>
            <a:r>
              <a:rPr lang="ru-RU" dirty="0">
                <a:hlinkClick r:id="rId7"/>
              </a:rPr>
              <a:t>ttps://youtube.com/@kurgantepatakm</a:t>
            </a:r>
            <a:r>
              <a:rPr lang="en-US" dirty="0"/>
              <a:t> </a:t>
            </a:r>
            <a:endParaRPr lang="ru-RU" dirty="0"/>
          </a:p>
        </p:txBody>
      </p:sp>
      <p:sp>
        <p:nvSpPr>
          <p:cNvPr id="19" name="TextBox 18">
            <a:extLst>
              <a:ext uri="{FF2B5EF4-FFF2-40B4-BE49-F238E27FC236}">
                <a16:creationId xmlns:a16="http://schemas.microsoft.com/office/drawing/2014/main" id="{3A48FE5E-A3D9-5F8C-38EC-55EED5774CDA}"/>
              </a:ext>
            </a:extLst>
          </p:cNvPr>
          <p:cNvSpPr txBox="1"/>
          <p:nvPr/>
        </p:nvSpPr>
        <p:spPr>
          <a:xfrm>
            <a:off x="7596073" y="4020574"/>
            <a:ext cx="5929426" cy="2308324"/>
          </a:xfrm>
          <a:prstGeom prst="rect">
            <a:avLst/>
          </a:prstGeom>
          <a:noFill/>
        </p:spPr>
        <p:txBody>
          <a:bodyPr wrap="square">
            <a:spAutoFit/>
          </a:bodyPr>
          <a:lstStyle/>
          <a:p>
            <a:endParaRPr lang="en-US" dirty="0">
              <a:hlinkClick r:id="rId8"/>
            </a:endParaRPr>
          </a:p>
          <a:p>
            <a:endParaRPr lang="en-US" dirty="0">
              <a:hlinkClick r:id="rId8"/>
            </a:endParaRPr>
          </a:p>
          <a:p>
            <a:endParaRPr lang="en-US" dirty="0">
              <a:hlinkClick r:id="rId8"/>
            </a:endParaRPr>
          </a:p>
          <a:p>
            <a:endParaRPr lang="en-US" dirty="0">
              <a:hlinkClick r:id="rId8"/>
            </a:endParaRPr>
          </a:p>
          <a:p>
            <a:endParaRPr lang="en-US" dirty="0">
              <a:hlinkClick r:id="rId8"/>
            </a:endParaRPr>
          </a:p>
          <a:p>
            <a:endParaRPr lang="en-US" dirty="0">
              <a:hlinkClick r:id="rId8"/>
            </a:endParaRPr>
          </a:p>
          <a:p>
            <a:endParaRPr lang="en-US" dirty="0">
              <a:hlinkClick r:id="rId8"/>
            </a:endParaRPr>
          </a:p>
          <a:p>
            <a:r>
              <a:rPr lang="ru-RU" dirty="0">
                <a:hlinkClick r:id="rId8"/>
              </a:rPr>
              <a:t>h</a:t>
            </a:r>
            <a:r>
              <a:rPr lang="ru-RU" dirty="0">
                <a:hlinkClick r:id="rId8"/>
              </a:rPr>
              <a:t>ttps://x.com/KurgantepaTakm</a:t>
            </a:r>
            <a:r>
              <a:rPr lang="en-US" dirty="0"/>
              <a:t> </a:t>
            </a:r>
            <a:endParaRPr lang="ru-RU" dirty="0"/>
          </a:p>
        </p:txBody>
      </p:sp>
      <p:sp>
        <p:nvSpPr>
          <p:cNvPr id="25" name="Блок-схема: узел 24">
            <a:extLst>
              <a:ext uri="{FF2B5EF4-FFF2-40B4-BE49-F238E27FC236}">
                <a16:creationId xmlns:a16="http://schemas.microsoft.com/office/drawing/2014/main" id="{AEDB4C2D-71D2-D10C-3959-38C1E998634D}"/>
              </a:ext>
            </a:extLst>
          </p:cNvPr>
          <p:cNvSpPr/>
          <p:nvPr/>
        </p:nvSpPr>
        <p:spPr>
          <a:xfrm>
            <a:off x="1965278" y="1311703"/>
            <a:ext cx="1351128" cy="1325563"/>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pic>
        <p:nvPicPr>
          <p:cNvPr id="27" name="Рисунок 26">
            <a:extLst>
              <a:ext uri="{FF2B5EF4-FFF2-40B4-BE49-F238E27FC236}">
                <a16:creationId xmlns:a16="http://schemas.microsoft.com/office/drawing/2014/main" id="{3D746E7F-6D2D-80BF-5B73-BCCDC4EBCD8E}"/>
              </a:ext>
            </a:extLst>
          </p:cNvPr>
          <p:cNvPicPr>
            <a:picLocks noChangeAspect="1"/>
          </p:cNvPicPr>
          <p:nvPr/>
        </p:nvPicPr>
        <p:blipFill>
          <a:blip r:embed="rId9"/>
          <a:stretch>
            <a:fillRect/>
          </a:stretch>
        </p:blipFill>
        <p:spPr>
          <a:xfrm>
            <a:off x="1965277" y="1311702"/>
            <a:ext cx="1446663" cy="1390236"/>
          </a:xfrm>
          <a:prstGeom prst="rect">
            <a:avLst/>
          </a:prstGeom>
        </p:spPr>
      </p:pic>
      <p:pic>
        <p:nvPicPr>
          <p:cNvPr id="29" name="Picture 6" descr="Telegram — Википедия">
            <a:extLst>
              <a:ext uri="{FF2B5EF4-FFF2-40B4-BE49-F238E27FC236}">
                <a16:creationId xmlns:a16="http://schemas.microsoft.com/office/drawing/2014/main" id="{53367FC8-97AD-AFC1-DDC3-923EA5A0A7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622" y="2936690"/>
            <a:ext cx="821051" cy="85738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Telegram — Википедия">
            <a:extLst>
              <a:ext uri="{FF2B5EF4-FFF2-40B4-BE49-F238E27FC236}">
                <a16:creationId xmlns:a16="http://schemas.microsoft.com/office/drawing/2014/main" id="{0FF213FD-0079-873A-4B98-127A9B3ADF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6307" y="2936690"/>
            <a:ext cx="875121" cy="95781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a:extLst>
              <a:ext uri="{FF2B5EF4-FFF2-40B4-BE49-F238E27FC236}">
                <a16:creationId xmlns:a16="http://schemas.microsoft.com/office/drawing/2014/main" id="{BC080468-56F4-13B7-2F79-3AE57CF023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6622" y="5637337"/>
            <a:ext cx="821051" cy="80977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Youtube logo png, Youtube logo transparent png, Youtube icon ...">
            <a:extLst>
              <a:ext uri="{FF2B5EF4-FFF2-40B4-BE49-F238E27FC236}">
                <a16:creationId xmlns:a16="http://schemas.microsoft.com/office/drawing/2014/main" id="{D6384EEB-A63E-0B4A-0A67-3801E7B9176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83050" y="4048741"/>
            <a:ext cx="1061880" cy="151151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Instagram launches a new logo - a 'simpler camera' - BBC News">
            <a:extLst>
              <a:ext uri="{FF2B5EF4-FFF2-40B4-BE49-F238E27FC236}">
                <a16:creationId xmlns:a16="http://schemas.microsoft.com/office/drawing/2014/main" id="{1544E48F-CEF5-DD40-035D-A674988636D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2816" y="4160093"/>
            <a:ext cx="1265281" cy="95781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Twitter logo - Social media dan logos Icons">
            <a:extLst>
              <a:ext uri="{FF2B5EF4-FFF2-40B4-BE49-F238E27FC236}">
                <a16:creationId xmlns:a16="http://schemas.microsoft.com/office/drawing/2014/main" id="{86E1B20A-992A-8505-C414-39A65FBE9F5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23879" y="5636388"/>
            <a:ext cx="821051" cy="904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87453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1066</TotalTime>
  <Words>1226</Words>
  <Application>Microsoft Office PowerPoint</Application>
  <PresentationFormat>Широкоэкранный</PresentationFormat>
  <Paragraphs>122</Paragraphs>
  <Slides>7</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7</vt:i4>
      </vt:variant>
    </vt:vector>
  </HeadingPairs>
  <TitlesOfParts>
    <vt:vector size="12" baseType="lpstr">
      <vt:lpstr>Aptos</vt:lpstr>
      <vt:lpstr>Aptos Display</vt:lpstr>
      <vt:lpstr>Arial</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Пользователь</dc:creator>
  <cp:lastModifiedBy>Пользователь</cp:lastModifiedBy>
  <cp:revision>41</cp:revision>
  <dcterms:created xsi:type="dcterms:W3CDTF">2025-08-22T06:52:54Z</dcterms:created>
  <dcterms:modified xsi:type="dcterms:W3CDTF">2025-08-26T09:53:54Z</dcterms:modified>
</cp:coreProperties>
</file>