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11"/>
  </p:notesMasterIdLst>
  <p:sldIdLst>
    <p:sldId id="256" r:id="rId2"/>
    <p:sldId id="257" r:id="rId3"/>
    <p:sldId id="259" r:id="rId4"/>
    <p:sldId id="261" r:id="rId5"/>
    <p:sldId id="262" r:id="rId6"/>
    <p:sldId id="260" r:id="rId7"/>
    <p:sldId id="258"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uqori kolontitul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z-Cyrl-UZ"/>
          </a:p>
        </p:txBody>
      </p:sp>
      <p:sp>
        <p:nvSpPr>
          <p:cNvPr id="3" name="San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86EEB-7A80-4707-9343-F45EF5EA8692}" type="datetimeFigureOut">
              <a:rPr lang="uz-Cyrl-UZ" smtClean="0"/>
              <a:t>20/02/2025</a:t>
            </a:fld>
            <a:endParaRPr lang="uz-Cyrl-UZ"/>
          </a:p>
        </p:txBody>
      </p:sp>
      <p:sp>
        <p:nvSpPr>
          <p:cNvPr id="4" name="Slayd obraz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z-Cyrl-UZ"/>
          </a:p>
        </p:txBody>
      </p:sp>
      <p:sp>
        <p:nvSpPr>
          <p:cNvPr id="5" name="Eslatmal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z-Latn-UZ"/>
              <a:t>Matn uslublarini tahrirlash uchun bosing</a:t>
            </a:r>
          </a:p>
          <a:p>
            <a:pPr lvl="1"/>
            <a:r>
              <a:rPr lang="uz-Latn-UZ"/>
              <a:t>Ikkinchi daraja</a:t>
            </a:r>
          </a:p>
          <a:p>
            <a:pPr lvl="2"/>
            <a:r>
              <a:rPr lang="uz-Latn-UZ"/>
              <a:t>Uchinchi daraja</a:t>
            </a:r>
          </a:p>
          <a:p>
            <a:pPr lvl="3"/>
            <a:r>
              <a:rPr lang="uz-Latn-UZ"/>
              <a:t>To‘rtinchi daraja</a:t>
            </a:r>
          </a:p>
          <a:p>
            <a:pPr lvl="4"/>
            <a:r>
              <a:rPr lang="uz-Latn-UZ"/>
              <a:t>Beshinchi daraja</a:t>
            </a:r>
            <a:endParaRPr lang="uz-Cyrl-UZ"/>
          </a:p>
        </p:txBody>
      </p:sp>
      <p:sp>
        <p:nvSpPr>
          <p:cNvPr id="6" name="Pastki kolontitu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z-Cyrl-UZ"/>
          </a:p>
        </p:txBody>
      </p:sp>
      <p:sp>
        <p:nvSpPr>
          <p:cNvPr id="7" name="Slayd raqam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668BBC-1C57-4775-B325-4018F95DA993}" type="slidenum">
              <a:rPr lang="uz-Cyrl-UZ" smtClean="0"/>
              <a:t>‹#›</a:t>
            </a:fld>
            <a:endParaRPr lang="uz-Cyrl-UZ"/>
          </a:p>
        </p:txBody>
      </p:sp>
    </p:spTree>
    <p:extLst>
      <p:ext uri="{BB962C8B-B14F-4D97-AF65-F5344CB8AC3E}">
        <p14:creationId xmlns:p14="http://schemas.microsoft.com/office/powerpoint/2010/main" val="3725991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ul slay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uz-Latn-UZ"/>
              <a:t>Sarlavha namunasini tahrirlash uchun bosing</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z-Latn-UZ"/>
              <a:t>Taglavha namunasini tahrirlash uchun bosing</a:t>
            </a:r>
            <a:endParaRPr lang="en-US" dirty="0"/>
          </a:p>
        </p:txBody>
      </p:sp>
      <p:sp>
        <p:nvSpPr>
          <p:cNvPr id="4" name="Date Placeholder 3"/>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5" name="Footer Placeholder 4"/>
          <p:cNvSpPr>
            <a:spLocks noGrp="1"/>
          </p:cNvSpPr>
          <p:nvPr>
            <p:ph type="ftr" sz="quarter" idx="11"/>
          </p:nvPr>
        </p:nvSpPr>
        <p:spPr/>
        <p:txBody>
          <a:bodyPr/>
          <a:lstStyle/>
          <a:p>
            <a:endParaRPr lang="uz-Cyrl-UZ"/>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7821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arlavha va tagxa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uz-Latn-UZ"/>
              <a:t>Sarlavha namunasini tahrirlash uchun bosing</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z-Latn-UZ"/>
              <a:t>Matn uslublarini tahrirlash uchun bosing</a:t>
            </a:r>
          </a:p>
        </p:txBody>
      </p:sp>
      <p:sp>
        <p:nvSpPr>
          <p:cNvPr id="4" name="Date Placeholder 3"/>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5" name="Footer Placeholder 4"/>
          <p:cNvSpPr>
            <a:spLocks noGrp="1"/>
          </p:cNvSpPr>
          <p:nvPr>
            <p:ph type="ftr" sz="quarter" idx="11"/>
          </p:nvPr>
        </p:nvSpPr>
        <p:spPr/>
        <p:txBody>
          <a:bodyPr/>
          <a:lstStyle/>
          <a:p>
            <a:endParaRPr lang="uz-Cyrl-UZ"/>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1252200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gxatli iqtibos">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uz-Latn-UZ"/>
              <a:t>Sarlavha namunasini tahrirlash uchun bosing</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z-Latn-UZ"/>
              <a:t>Matn uslublarini tahrirlash uchun bosing</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z-Latn-UZ"/>
              <a:t>Matn uslublarini tahrirlash uchun bosing</a:t>
            </a:r>
          </a:p>
        </p:txBody>
      </p:sp>
      <p:sp>
        <p:nvSpPr>
          <p:cNvPr id="4" name="Date Placeholder 3"/>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5" name="Footer Placeholder 4"/>
          <p:cNvSpPr>
            <a:spLocks noGrp="1"/>
          </p:cNvSpPr>
          <p:nvPr>
            <p:ph type="ftr" sz="quarter" idx="11"/>
          </p:nvPr>
        </p:nvSpPr>
        <p:spPr/>
        <p:txBody>
          <a:bodyPr/>
          <a:lstStyle/>
          <a:p>
            <a:endParaRPr lang="uz-Cyrl-UZ"/>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2E22970-11D7-4F1E-B4B9-51A0B77C5423}" type="slidenum">
              <a:rPr lang="uz-Cyrl-UZ" smtClean="0"/>
              <a:t>‹#›</a:t>
            </a:fld>
            <a:endParaRPr lang="uz-Cyrl-UZ"/>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067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shrifnom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uz-Latn-UZ"/>
              <a:t>Sarlavha namunasini tahrirlash uchun bosing</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uz-Latn-UZ"/>
              <a:t>Matn uslublarini tahrirlash uchun bosing</a:t>
            </a:r>
          </a:p>
        </p:txBody>
      </p:sp>
      <p:sp>
        <p:nvSpPr>
          <p:cNvPr id="5" name="Date Placeholder 4"/>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6" name="Footer Placeholder 5"/>
          <p:cNvSpPr>
            <a:spLocks noGrp="1"/>
          </p:cNvSpPr>
          <p:nvPr>
            <p:ph type="ftr" sz="quarter" idx="11"/>
          </p:nvPr>
        </p:nvSpPr>
        <p:spPr/>
        <p:txBody>
          <a:bodyPr/>
          <a:lstStyle/>
          <a:p>
            <a:endParaRPr lang="uz-Cyrl-U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35824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shrifnomadan iqtibos">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uz-Latn-UZ"/>
              <a:t>Sarlavha namunasini tahrirlash uchun bosing</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z-Latn-UZ"/>
              <a:t>Matn uslublarini tahrirlash uchun bosing</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uz-Latn-UZ"/>
              <a:t>Matn uslublarini tahrirlash uchun bosing</a:t>
            </a:r>
          </a:p>
        </p:txBody>
      </p:sp>
      <p:sp>
        <p:nvSpPr>
          <p:cNvPr id="5" name="Date Placeholder 4"/>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6" name="Footer Placeholder 5"/>
          <p:cNvSpPr>
            <a:spLocks noGrp="1"/>
          </p:cNvSpPr>
          <p:nvPr>
            <p:ph type="ftr" sz="quarter" idx="11"/>
          </p:nvPr>
        </p:nvSpPr>
        <p:spPr/>
        <p:txBody>
          <a:bodyPr/>
          <a:lstStyle/>
          <a:p>
            <a:endParaRPr lang="uz-Cyrl-UZ"/>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2E22970-11D7-4F1E-B4B9-51A0B77C5423}" type="slidenum">
              <a:rPr lang="uz-Cyrl-UZ" smtClean="0"/>
              <a:t>‹#›</a:t>
            </a:fld>
            <a:endParaRPr lang="uz-Cyrl-UZ"/>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0246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o'g'ri yoki yolg'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uz-Latn-UZ"/>
              <a:t>Sarlavha namunasini tahrirlash uchun bosing</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z-Latn-UZ"/>
              <a:t>Matn uslublarini tahrirlash uchun bosing</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uz-Latn-UZ"/>
              <a:t>Matn uslublarini tahrirlash uchun bosing</a:t>
            </a:r>
          </a:p>
        </p:txBody>
      </p:sp>
      <p:sp>
        <p:nvSpPr>
          <p:cNvPr id="5" name="Date Placeholder 4"/>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6" name="Footer Placeholder 5"/>
          <p:cNvSpPr>
            <a:spLocks noGrp="1"/>
          </p:cNvSpPr>
          <p:nvPr>
            <p:ph type="ftr" sz="quarter" idx="11"/>
          </p:nvPr>
        </p:nvSpPr>
        <p:spPr/>
        <p:txBody>
          <a:bodyPr/>
          <a:lstStyle/>
          <a:p>
            <a:endParaRPr lang="uz-Cyrl-U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1192108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Sarlavha va vertikal mat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z-Latn-UZ"/>
              <a:t>Sarlavha namunasini tahrirlash uchun bosing</a:t>
            </a:r>
            <a:endParaRPr lang="en-US" dirty="0"/>
          </a:p>
        </p:txBody>
      </p:sp>
      <p:sp>
        <p:nvSpPr>
          <p:cNvPr id="3" name="Vertical Text Placeholder 2"/>
          <p:cNvSpPr>
            <a:spLocks noGrp="1"/>
          </p:cNvSpPr>
          <p:nvPr>
            <p:ph type="body" orient="vert" idx="1"/>
          </p:nvPr>
        </p:nvSpPr>
        <p:spPr/>
        <p:txBody>
          <a:bodyPr vert="eaVert" anchor="t"/>
          <a:lstStyle/>
          <a:p>
            <a:pPr lvl="0"/>
            <a:r>
              <a:rPr lang="uz-Latn-UZ"/>
              <a:t>Matn uslublarini tahrirlash uchun bosing</a:t>
            </a:r>
          </a:p>
          <a:p>
            <a:pPr lvl="1"/>
            <a:r>
              <a:rPr lang="uz-Latn-UZ"/>
              <a:t>Ikkinchi daraja</a:t>
            </a:r>
          </a:p>
          <a:p>
            <a:pPr lvl="2"/>
            <a:r>
              <a:rPr lang="uz-Latn-UZ"/>
              <a:t>Uchinchi daraja</a:t>
            </a:r>
          </a:p>
          <a:p>
            <a:pPr lvl="3"/>
            <a:r>
              <a:rPr lang="uz-Latn-UZ"/>
              <a:t>To‘rtinchi daraja</a:t>
            </a:r>
          </a:p>
          <a:p>
            <a:pPr lvl="4"/>
            <a:r>
              <a:rPr lang="uz-Latn-UZ"/>
              <a:t>Beshinchi daraja</a:t>
            </a:r>
            <a:endParaRPr lang="en-US" dirty="0"/>
          </a:p>
        </p:txBody>
      </p:sp>
      <p:sp>
        <p:nvSpPr>
          <p:cNvPr id="4" name="Date Placeholder 3"/>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5" name="Footer Placeholder 4"/>
          <p:cNvSpPr>
            <a:spLocks noGrp="1"/>
          </p:cNvSpPr>
          <p:nvPr>
            <p:ph type="ftr" sz="quarter" idx="11"/>
          </p:nvPr>
        </p:nvSpPr>
        <p:spPr/>
        <p:txBody>
          <a:bodyPr/>
          <a:lstStyle/>
          <a:p>
            <a:endParaRPr lang="uz-Cyrl-U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3861844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 sarlavha va mat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uz-Latn-UZ"/>
              <a:t>Sarlavha namunasini tahrirlash uchun bosing</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uz-Latn-UZ"/>
              <a:t>Matn uslublarini tahrirlash uchun bosing</a:t>
            </a:r>
          </a:p>
          <a:p>
            <a:pPr lvl="1"/>
            <a:r>
              <a:rPr lang="uz-Latn-UZ"/>
              <a:t>Ikkinchi daraja</a:t>
            </a:r>
          </a:p>
          <a:p>
            <a:pPr lvl="2"/>
            <a:r>
              <a:rPr lang="uz-Latn-UZ"/>
              <a:t>Uchinchi daraja</a:t>
            </a:r>
          </a:p>
          <a:p>
            <a:pPr lvl="3"/>
            <a:r>
              <a:rPr lang="uz-Latn-UZ"/>
              <a:t>To‘rtinchi daraja</a:t>
            </a:r>
          </a:p>
          <a:p>
            <a:pPr lvl="4"/>
            <a:r>
              <a:rPr lang="uz-Latn-UZ"/>
              <a:t>Beshinchi daraja</a:t>
            </a:r>
            <a:endParaRPr lang="en-US" dirty="0"/>
          </a:p>
        </p:txBody>
      </p:sp>
      <p:sp>
        <p:nvSpPr>
          <p:cNvPr id="4" name="Date Placeholder 3"/>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5" name="Footer Placeholder 4"/>
          <p:cNvSpPr>
            <a:spLocks noGrp="1"/>
          </p:cNvSpPr>
          <p:nvPr>
            <p:ph type="ftr" sz="quarter" idx="11"/>
          </p:nvPr>
        </p:nvSpPr>
        <p:spPr/>
        <p:txBody>
          <a:bodyPr/>
          <a:lstStyle/>
          <a:p>
            <a:endParaRPr lang="uz-Cyrl-U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1661798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arlavha va obyek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uz-Latn-UZ"/>
              <a:t>Sarlavha namunasini tahrirlash uchun bosing</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uz-Latn-UZ"/>
              <a:t>Matn uslublarini tahrirlash uchun bosing</a:t>
            </a:r>
          </a:p>
          <a:p>
            <a:pPr lvl="1"/>
            <a:r>
              <a:rPr lang="uz-Latn-UZ"/>
              <a:t>Ikkinchi daraja</a:t>
            </a:r>
          </a:p>
          <a:p>
            <a:pPr lvl="2"/>
            <a:r>
              <a:rPr lang="uz-Latn-UZ"/>
              <a:t>Uchinchi daraja</a:t>
            </a:r>
          </a:p>
          <a:p>
            <a:pPr lvl="3"/>
            <a:r>
              <a:rPr lang="uz-Latn-UZ"/>
              <a:t>To‘rtinchi daraja</a:t>
            </a:r>
          </a:p>
          <a:p>
            <a:pPr lvl="4"/>
            <a:r>
              <a:rPr lang="uz-Latn-UZ"/>
              <a:t>Beshinchi daraja</a:t>
            </a:r>
            <a:endParaRPr lang="en-US" dirty="0"/>
          </a:p>
        </p:txBody>
      </p:sp>
      <p:sp>
        <p:nvSpPr>
          <p:cNvPr id="4" name="Date Placeholder 3"/>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5" name="Footer Placeholder 4"/>
          <p:cNvSpPr>
            <a:spLocks noGrp="1"/>
          </p:cNvSpPr>
          <p:nvPr>
            <p:ph type="ftr" sz="quarter" idx="11"/>
          </p:nvPr>
        </p:nvSpPr>
        <p:spPr/>
        <p:txBody>
          <a:bodyPr/>
          <a:lstStyle/>
          <a:p>
            <a:endParaRPr lang="uz-Cyrl-U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14627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o‘lim sarlavha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uz-Latn-UZ"/>
              <a:t>Sarlavha namunasini tahrirlash uchun bosing</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z-Latn-UZ"/>
              <a:t>Matn uslublarini tahrirlash uchun bosing</a:t>
            </a:r>
          </a:p>
        </p:txBody>
      </p:sp>
      <p:sp>
        <p:nvSpPr>
          <p:cNvPr id="4" name="Date Placeholder 3"/>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5" name="Footer Placeholder 4"/>
          <p:cNvSpPr>
            <a:spLocks noGrp="1"/>
          </p:cNvSpPr>
          <p:nvPr>
            <p:ph type="ftr" sz="quarter" idx="11"/>
          </p:nvPr>
        </p:nvSpPr>
        <p:spPr/>
        <p:txBody>
          <a:bodyPr/>
          <a:lstStyle/>
          <a:p>
            <a:endParaRPr lang="uz-Cyrl-UZ"/>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398144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kita obyek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uz-Latn-UZ"/>
              <a:t>Sarlavha namunasini tahrirlash uchun bosing</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uz-Latn-UZ"/>
              <a:t>Matn uslublarini tahrirlash uchun bosing</a:t>
            </a:r>
          </a:p>
          <a:p>
            <a:pPr lvl="1"/>
            <a:r>
              <a:rPr lang="uz-Latn-UZ"/>
              <a:t>Ikkinchi daraja</a:t>
            </a:r>
          </a:p>
          <a:p>
            <a:pPr lvl="2"/>
            <a:r>
              <a:rPr lang="uz-Latn-UZ"/>
              <a:t>Uchinchi daraja</a:t>
            </a:r>
          </a:p>
          <a:p>
            <a:pPr lvl="3"/>
            <a:r>
              <a:rPr lang="uz-Latn-UZ"/>
              <a:t>To‘rtinchi daraja</a:t>
            </a:r>
          </a:p>
          <a:p>
            <a:pPr lvl="4"/>
            <a:r>
              <a:rPr lang="uz-Latn-UZ"/>
              <a:t>Beshinchi daraja</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uz-Latn-UZ"/>
              <a:t>Matn uslublarini tahrirlash uchun bosing</a:t>
            </a:r>
          </a:p>
          <a:p>
            <a:pPr lvl="1"/>
            <a:r>
              <a:rPr lang="uz-Latn-UZ"/>
              <a:t>Ikkinchi daraja</a:t>
            </a:r>
          </a:p>
          <a:p>
            <a:pPr lvl="2"/>
            <a:r>
              <a:rPr lang="uz-Latn-UZ"/>
              <a:t>Uchinchi daraja</a:t>
            </a:r>
          </a:p>
          <a:p>
            <a:pPr lvl="3"/>
            <a:r>
              <a:rPr lang="uz-Latn-UZ"/>
              <a:t>To‘rtinchi daraja</a:t>
            </a:r>
          </a:p>
          <a:p>
            <a:pPr lvl="4"/>
            <a:r>
              <a:rPr lang="uz-Latn-UZ"/>
              <a:t>Beshinchi daraja</a:t>
            </a:r>
            <a:endParaRPr lang="en-US" dirty="0"/>
          </a:p>
        </p:txBody>
      </p:sp>
      <p:sp>
        <p:nvSpPr>
          <p:cNvPr id="5" name="Date Placeholder 4"/>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6" name="Footer Placeholder 5"/>
          <p:cNvSpPr>
            <a:spLocks noGrp="1"/>
          </p:cNvSpPr>
          <p:nvPr>
            <p:ph type="ftr" sz="quarter" idx="11"/>
          </p:nvPr>
        </p:nvSpPr>
        <p:spPr/>
        <p:txBody>
          <a:bodyPr/>
          <a:lstStyle/>
          <a:p>
            <a:endParaRPr lang="uz-Cyrl-UZ"/>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379213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lishtiris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uz-Latn-UZ"/>
              <a:t>Sarlavha namunasini tahrirlash uchun bosing</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z-Latn-UZ"/>
              <a:t>Matn uslublarini tahrirlash uchun bosing</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uz-Latn-UZ"/>
              <a:t>Matn uslublarini tahrirlash uchun bosing</a:t>
            </a:r>
          </a:p>
          <a:p>
            <a:pPr lvl="1"/>
            <a:r>
              <a:rPr lang="uz-Latn-UZ"/>
              <a:t>Ikkinchi daraja</a:t>
            </a:r>
          </a:p>
          <a:p>
            <a:pPr lvl="2"/>
            <a:r>
              <a:rPr lang="uz-Latn-UZ"/>
              <a:t>Uchinchi daraja</a:t>
            </a:r>
          </a:p>
          <a:p>
            <a:pPr lvl="3"/>
            <a:r>
              <a:rPr lang="uz-Latn-UZ"/>
              <a:t>To‘rtinchi daraja</a:t>
            </a:r>
          </a:p>
          <a:p>
            <a:pPr lvl="4"/>
            <a:r>
              <a:rPr lang="uz-Latn-UZ"/>
              <a:t>Beshinchi daraja</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z-Latn-UZ"/>
              <a:t>Matn uslublarini tahrirlash uchun bosing</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uz-Latn-UZ"/>
              <a:t>Matn uslublarini tahrirlash uchun bosing</a:t>
            </a:r>
          </a:p>
          <a:p>
            <a:pPr lvl="1"/>
            <a:r>
              <a:rPr lang="uz-Latn-UZ"/>
              <a:t>Ikkinchi daraja</a:t>
            </a:r>
          </a:p>
          <a:p>
            <a:pPr lvl="2"/>
            <a:r>
              <a:rPr lang="uz-Latn-UZ"/>
              <a:t>Uchinchi daraja</a:t>
            </a:r>
          </a:p>
          <a:p>
            <a:pPr lvl="3"/>
            <a:r>
              <a:rPr lang="uz-Latn-UZ"/>
              <a:t>To‘rtinchi daraja</a:t>
            </a:r>
          </a:p>
          <a:p>
            <a:pPr lvl="4"/>
            <a:r>
              <a:rPr lang="uz-Latn-UZ"/>
              <a:t>Beshinchi daraja</a:t>
            </a:r>
            <a:endParaRPr lang="en-US" dirty="0"/>
          </a:p>
        </p:txBody>
      </p:sp>
      <p:sp>
        <p:nvSpPr>
          <p:cNvPr id="7" name="Date Placeholder 6"/>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8" name="Footer Placeholder 7"/>
          <p:cNvSpPr>
            <a:spLocks noGrp="1"/>
          </p:cNvSpPr>
          <p:nvPr>
            <p:ph type="ftr" sz="quarter" idx="11"/>
          </p:nvPr>
        </p:nvSpPr>
        <p:spPr/>
        <p:txBody>
          <a:bodyPr/>
          <a:lstStyle/>
          <a:p>
            <a:endParaRPr lang="uz-Cyrl-UZ"/>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65060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Faqat sarlavh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z-Latn-UZ"/>
              <a:t>Sarlavha namunasini tahrirlash uchun bosing</a:t>
            </a:r>
            <a:endParaRPr lang="en-US" dirty="0"/>
          </a:p>
        </p:txBody>
      </p:sp>
      <p:sp>
        <p:nvSpPr>
          <p:cNvPr id="3" name="Date Placeholder 2"/>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4" name="Footer Placeholder 3"/>
          <p:cNvSpPr>
            <a:spLocks noGrp="1"/>
          </p:cNvSpPr>
          <p:nvPr>
            <p:ph type="ftr" sz="quarter" idx="11"/>
          </p:nvPr>
        </p:nvSpPr>
        <p:spPr/>
        <p:txBody>
          <a:bodyPr/>
          <a:lstStyle/>
          <a:p>
            <a:endParaRPr lang="uz-Cyrl-UZ"/>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2363846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sh">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3" name="Footer Placeholder 2"/>
          <p:cNvSpPr>
            <a:spLocks noGrp="1"/>
          </p:cNvSpPr>
          <p:nvPr>
            <p:ph type="ftr" sz="quarter" idx="11"/>
          </p:nvPr>
        </p:nvSpPr>
        <p:spPr/>
        <p:txBody>
          <a:bodyPr/>
          <a:lstStyle/>
          <a:p>
            <a:endParaRPr lang="uz-Cyrl-UZ"/>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1769967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omli obyek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uz-Latn-UZ"/>
              <a:t>Sarlavha namunasini tahrirlash uchun bosing</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uz-Latn-UZ"/>
              <a:t>Matn uslublarini tahrirlash uchun bosing</a:t>
            </a:r>
          </a:p>
          <a:p>
            <a:pPr lvl="1"/>
            <a:r>
              <a:rPr lang="uz-Latn-UZ"/>
              <a:t>Ikkinchi daraja</a:t>
            </a:r>
          </a:p>
          <a:p>
            <a:pPr lvl="2"/>
            <a:r>
              <a:rPr lang="uz-Latn-UZ"/>
              <a:t>Uchinchi daraja</a:t>
            </a:r>
          </a:p>
          <a:p>
            <a:pPr lvl="3"/>
            <a:r>
              <a:rPr lang="uz-Latn-UZ"/>
              <a:t>To‘rtinchi daraja</a:t>
            </a:r>
          </a:p>
          <a:p>
            <a:pPr lvl="4"/>
            <a:r>
              <a:rPr lang="uz-Latn-UZ"/>
              <a:t>Beshinchi daraja</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z-Latn-UZ"/>
              <a:t>Matn uslublarini tahrirlash uchun bosing</a:t>
            </a:r>
          </a:p>
        </p:txBody>
      </p:sp>
      <p:sp>
        <p:nvSpPr>
          <p:cNvPr id="5" name="Date Placeholder 4"/>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6" name="Footer Placeholder 5"/>
          <p:cNvSpPr>
            <a:spLocks noGrp="1"/>
          </p:cNvSpPr>
          <p:nvPr>
            <p:ph type="ftr" sz="quarter" idx="11"/>
          </p:nvPr>
        </p:nvSpPr>
        <p:spPr/>
        <p:txBody>
          <a:bodyPr/>
          <a:lstStyle/>
          <a:p>
            <a:endParaRPr lang="uz-Cyrl-UZ"/>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190347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omli ras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uz-Latn-UZ"/>
              <a:t>Sarlavha namunasini tahrirlash uchun bosing</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z-Latn-UZ"/>
              <a:t>Rasm joylash uchun belgi ustiga bosing</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z-Latn-UZ"/>
              <a:t>Matn uslublarini tahrirlash uchun bosing</a:t>
            </a:r>
          </a:p>
        </p:txBody>
      </p:sp>
      <p:sp>
        <p:nvSpPr>
          <p:cNvPr id="5" name="Date Placeholder 4"/>
          <p:cNvSpPr>
            <a:spLocks noGrp="1"/>
          </p:cNvSpPr>
          <p:nvPr>
            <p:ph type="dt" sz="half" idx="10"/>
          </p:nvPr>
        </p:nvSpPr>
        <p:spPr/>
        <p:txBody>
          <a:bodyPr/>
          <a:lstStyle/>
          <a:p>
            <a:fld id="{CCC08035-3F95-4AFC-99A2-01F99B6AB178}" type="datetimeFigureOut">
              <a:rPr lang="uz-Cyrl-UZ" smtClean="0"/>
              <a:t>20/02/2025</a:t>
            </a:fld>
            <a:endParaRPr lang="uz-Cyrl-UZ"/>
          </a:p>
        </p:txBody>
      </p:sp>
      <p:sp>
        <p:nvSpPr>
          <p:cNvPr id="6" name="Footer Placeholder 5"/>
          <p:cNvSpPr>
            <a:spLocks noGrp="1"/>
          </p:cNvSpPr>
          <p:nvPr>
            <p:ph type="ftr" sz="quarter" idx="11"/>
          </p:nvPr>
        </p:nvSpPr>
        <p:spPr/>
        <p:txBody>
          <a:bodyPr/>
          <a:lstStyle/>
          <a:p>
            <a:endParaRPr lang="uz-Cyrl-U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2E22970-11D7-4F1E-B4B9-51A0B77C5423}" type="slidenum">
              <a:rPr lang="uz-Cyrl-UZ" smtClean="0"/>
              <a:t>‹#›</a:t>
            </a:fld>
            <a:endParaRPr lang="uz-Cyrl-UZ"/>
          </a:p>
        </p:txBody>
      </p:sp>
    </p:spTree>
    <p:extLst>
      <p:ext uri="{BB962C8B-B14F-4D97-AF65-F5344CB8AC3E}">
        <p14:creationId xmlns:p14="http://schemas.microsoft.com/office/powerpoint/2010/main" val="1573158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uz-Latn-UZ"/>
              <a:t>Sarlavha namunasini tahrirlash uchun bosing</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uz-Latn-UZ"/>
              <a:t>Matn uslublarini tahrirlash uchun bosing</a:t>
            </a:r>
          </a:p>
          <a:p>
            <a:pPr lvl="1"/>
            <a:r>
              <a:rPr lang="uz-Latn-UZ"/>
              <a:t>Ikkinchi daraja</a:t>
            </a:r>
          </a:p>
          <a:p>
            <a:pPr lvl="2"/>
            <a:r>
              <a:rPr lang="uz-Latn-UZ"/>
              <a:t>Uchinchi daraja</a:t>
            </a:r>
          </a:p>
          <a:p>
            <a:pPr lvl="3"/>
            <a:r>
              <a:rPr lang="uz-Latn-UZ"/>
              <a:t>To‘rtinchi daraja</a:t>
            </a:r>
          </a:p>
          <a:p>
            <a:pPr lvl="4"/>
            <a:r>
              <a:rPr lang="uz-Latn-UZ"/>
              <a:t>Beshinchi daraja</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CC08035-3F95-4AFC-99A2-01F99B6AB178}" type="datetimeFigureOut">
              <a:rPr lang="uz-Cyrl-UZ" smtClean="0"/>
              <a:t>20/02/2025</a:t>
            </a:fld>
            <a:endParaRPr lang="uz-Cyrl-UZ"/>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z-Cyrl-UZ"/>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2E22970-11D7-4F1E-B4B9-51A0B77C5423}" type="slidenum">
              <a:rPr lang="uz-Cyrl-UZ" smtClean="0"/>
              <a:t>‹#›</a:t>
            </a:fld>
            <a:endParaRPr lang="uz-Cyrl-UZ"/>
          </a:p>
        </p:txBody>
      </p:sp>
    </p:spTree>
    <p:extLst>
      <p:ext uri="{BB962C8B-B14F-4D97-AF65-F5344CB8AC3E}">
        <p14:creationId xmlns:p14="http://schemas.microsoft.com/office/powerpoint/2010/main" val="423025174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jpeg"/><Relationship Id="rId16" Type="http://schemas.microsoft.com/office/2007/relationships/hdphoto" Target="../media/hdphoto6.wdp"/><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jpeg"/><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tile tx="44450" ty="0" sx="100000" sy="100000" flip="none" algn="tl"/>
        </a:blipFill>
        <a:effectLst/>
      </p:bgPr>
    </p:bg>
    <p:spTree>
      <p:nvGrpSpPr>
        <p:cNvPr id="1" name=""/>
        <p:cNvGrpSpPr/>
        <p:nvPr/>
      </p:nvGrpSpPr>
      <p:grpSpPr>
        <a:xfrm>
          <a:off x="0" y="0"/>
          <a:ext cx="0" cy="0"/>
          <a:chOff x="0" y="0"/>
          <a:chExt cx="0" cy="0"/>
        </a:xfrm>
      </p:grpSpPr>
      <p:sp>
        <p:nvSpPr>
          <p:cNvPr id="3" name="To‘g‘riburchak 2">
            <a:extLst>
              <a:ext uri="{FF2B5EF4-FFF2-40B4-BE49-F238E27FC236}">
                <a16:creationId xmlns:a16="http://schemas.microsoft.com/office/drawing/2014/main" id="{8F912B94-ECEF-A7FA-A6EE-BDA626BED320}"/>
              </a:ext>
            </a:extLst>
          </p:cNvPr>
          <p:cNvSpPr/>
          <p:nvPr/>
        </p:nvSpPr>
        <p:spPr>
          <a:xfrm>
            <a:off x="884903" y="899651"/>
            <a:ext cx="11121750" cy="4524315"/>
          </a:xfrm>
          <a:prstGeom prst="rect">
            <a:avLst/>
          </a:prstGeom>
          <a:noFill/>
          <a:effectLst>
            <a:glow rad="228600">
              <a:schemeClr val="accent1">
                <a:satMod val="175000"/>
                <a:alpha val="40000"/>
              </a:schemeClr>
            </a:glo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lvl="1" algn="ctr"/>
            <a:r>
              <a:rPr lang="en-US" sz="4800" b="1" cap="none" spc="0" dirty="0">
                <a:ln/>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QO’RG’ONTEPA TUMAN AXBOROT-KUTUBXONA MARKAZIDA </a:t>
            </a:r>
            <a:br>
              <a:rPr lang="en-US" sz="4800" b="1" cap="none" spc="0" dirty="0">
                <a:ln/>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b="1" cap="none" spc="0" dirty="0">
                <a:ln/>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ERKIN VOHIDOV ASARLARI ASOSIDA TAYYORLANGAN </a:t>
            </a:r>
          </a:p>
          <a:p>
            <a:pPr lvl="1" algn="ctr"/>
            <a:r>
              <a:rPr lang="en-US" sz="4800" b="1" cap="none" spc="0" dirty="0">
                <a:ln/>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VIRTUAL KORGAZMA</a:t>
            </a:r>
            <a:endParaRPr lang="uz-Cyrl-UZ" sz="5400" b="1" cap="none" spc="0" dirty="0">
              <a:ln/>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101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6000"/>
            <a:lum/>
          </a:blip>
          <a:srcRect/>
          <a:tile tx="0" ty="0" sx="100000" sy="100000" flip="none" algn="tl"/>
        </a:blipFill>
        <a:effectLst/>
      </p:bgPr>
    </p:bg>
    <p:spTree>
      <p:nvGrpSpPr>
        <p:cNvPr id="1" name="">
          <a:extLst>
            <a:ext uri="{FF2B5EF4-FFF2-40B4-BE49-F238E27FC236}">
              <a16:creationId xmlns:a16="http://schemas.microsoft.com/office/drawing/2014/main" id="{769D5B30-ACB7-909C-959D-F6C1D77B9A1A}"/>
            </a:ext>
          </a:extLst>
        </p:cNvPr>
        <p:cNvGrpSpPr/>
        <p:nvPr/>
      </p:nvGrpSpPr>
      <p:grpSpPr>
        <a:xfrm>
          <a:off x="0" y="0"/>
          <a:ext cx="0" cy="0"/>
          <a:chOff x="0" y="0"/>
          <a:chExt cx="0" cy="0"/>
        </a:xfrm>
      </p:grpSpPr>
      <p:pic>
        <p:nvPicPr>
          <p:cNvPr id="3" name="Rasm 2">
            <a:extLst>
              <a:ext uri="{FF2B5EF4-FFF2-40B4-BE49-F238E27FC236}">
                <a16:creationId xmlns:a16="http://schemas.microsoft.com/office/drawing/2014/main" id="{ACC1E0AF-90B8-2D04-9775-1B1F35BFE3E4}"/>
              </a:ext>
            </a:extLst>
          </p:cNvPr>
          <p:cNvPicPr>
            <a:picLocks noChangeAspect="1"/>
          </p:cNvPicPr>
          <p:nvPr/>
        </p:nvPicPr>
        <p:blipFill>
          <a:blip r:embed="rId3"/>
          <a:stretch>
            <a:fillRect/>
          </a:stretch>
        </p:blipFill>
        <p:spPr>
          <a:xfrm>
            <a:off x="1132460" y="335772"/>
            <a:ext cx="4455308" cy="3215148"/>
          </a:xfrm>
          <a:prstGeom prst="rect">
            <a:avLst/>
          </a:prstGeom>
          <a:ln w="127000" cap="rnd">
            <a:solidFill>
              <a:schemeClr val="accent2">
                <a:lumMod val="60000"/>
                <a:lumOff val="40000"/>
              </a:schemeClr>
            </a:solidFill>
          </a:ln>
          <a:effectLst>
            <a:outerShdw blurRad="76200" dist="95250" dir="10500000" sx="97000" sy="23000" kx="900000" algn="br" rotWithShape="0">
              <a:srgbClr val="000000">
                <a:alpha val="20000"/>
              </a:srgbClr>
            </a:outerShdw>
          </a:effectLst>
          <a:scene3d>
            <a:camera prst="perspectiveRight"/>
            <a:lightRig rig="twoPt" dir="t">
              <a:rot lat="0" lon="0" rev="7800000"/>
            </a:lightRig>
          </a:scene3d>
          <a:sp3d contourW="6350">
            <a:bevelT w="50800" h="16510"/>
            <a:contourClr>
              <a:srgbClr val="C0C0C0"/>
            </a:contourClr>
          </a:sp3d>
        </p:spPr>
      </p:pic>
      <p:sp>
        <p:nvSpPr>
          <p:cNvPr id="4" name="Yozuv 3">
            <a:extLst>
              <a:ext uri="{FF2B5EF4-FFF2-40B4-BE49-F238E27FC236}">
                <a16:creationId xmlns:a16="http://schemas.microsoft.com/office/drawing/2014/main" id="{A6BC4AE7-F628-4C92-B6EA-81BB5009F415}"/>
              </a:ext>
            </a:extLst>
          </p:cNvPr>
          <p:cNvSpPr txBox="1"/>
          <p:nvPr/>
        </p:nvSpPr>
        <p:spPr>
          <a:xfrm>
            <a:off x="5715000" y="213852"/>
            <a:ext cx="6324601" cy="3477875"/>
          </a:xfrm>
          <a:prstGeom prst="rect">
            <a:avLst/>
          </a:prstGeom>
          <a:noFill/>
        </p:spPr>
        <p:txBody>
          <a:bodyPr wrap="square" rtlCol="0">
            <a:spAutoFit/>
          </a:bodyPr>
          <a:lstStyle/>
          <a:p>
            <a:pPr algn="just"/>
            <a:r>
              <a:rPr lang="en-US" sz="2000" dirty="0"/>
              <a:t> 	</a:t>
            </a:r>
            <a:r>
              <a:rPr lang="en-US" sz="2200" dirty="0" err="1">
                <a:latin typeface="Times New Roman" panose="02020603050405020304" pitchFamily="18" charset="0"/>
                <a:cs typeface="Times New Roman" panose="02020603050405020304" pitchFamily="18" charset="0"/>
              </a:rPr>
              <a:t>Erkin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Vohidov</a:t>
            </a:r>
            <a:r>
              <a:rPr lang="en-US" sz="2200" dirty="0">
                <a:latin typeface="Times New Roman" panose="02020603050405020304" pitchFamily="18" charset="0"/>
                <a:cs typeface="Times New Roman" panose="02020603050405020304" pitchFamily="18" charset="0"/>
              </a:rPr>
              <a:t> </a:t>
            </a:r>
            <a:r>
              <a:rPr lang="en-US" sz="2200" b="0" i="0" dirty="0">
                <a:solidFill>
                  <a:srgbClr val="222222"/>
                </a:solidFill>
                <a:effectLst/>
                <a:latin typeface="Times New Roman" panose="02020603050405020304" pitchFamily="18" charset="0"/>
                <a:cs typeface="Times New Roman" panose="02020603050405020304" pitchFamily="18" charset="0"/>
              </a:rPr>
              <a:t>1936-yilning 28-dekabr </a:t>
            </a:r>
            <a:r>
              <a:rPr lang="en-US" sz="2200" b="0" i="0" dirty="0" err="1">
                <a:solidFill>
                  <a:srgbClr val="222222"/>
                </a:solidFill>
                <a:effectLst/>
                <a:latin typeface="Times New Roman" panose="02020603050405020304" pitchFamily="18" charset="0"/>
                <a:cs typeface="Times New Roman" panose="02020603050405020304" pitchFamily="18" charset="0"/>
              </a:rPr>
              <a:t>kuni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Farg‘ona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viloyatining</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Oltiariq</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tumanida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muallim</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oilasida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tavallud</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topgan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Erkin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Vohidovning</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bolaligi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ancha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sertashvish</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va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qayg‘uli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kechdi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Erkin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Vohidov</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faqat</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she’r</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va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dostonlar</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yozibgina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qolmay</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boshqa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janrlarda</a:t>
            </a:r>
            <a:r>
              <a:rPr lang="en-US" sz="2200" b="0" i="0" dirty="0">
                <a:solidFill>
                  <a:srgbClr val="222222"/>
                </a:solidFill>
                <a:effectLst/>
                <a:latin typeface="Times New Roman" panose="02020603050405020304" pitchFamily="18" charset="0"/>
                <a:cs typeface="Times New Roman" panose="02020603050405020304" pitchFamily="18" charset="0"/>
              </a:rPr>
              <a:t> ham </a:t>
            </a:r>
            <a:r>
              <a:rPr lang="en-US" sz="2200" b="0" i="0" dirty="0" err="1">
                <a:solidFill>
                  <a:srgbClr val="222222"/>
                </a:solidFill>
                <a:effectLst/>
                <a:latin typeface="Times New Roman" panose="02020603050405020304" pitchFamily="18" charset="0"/>
                <a:cs typeface="Times New Roman" panose="02020603050405020304" pitchFamily="18" charset="0"/>
              </a:rPr>
              <a:t>barakali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ijod</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qildi</a:t>
            </a:r>
            <a:r>
              <a:rPr lang="en-US" sz="2200" b="0" i="0" dirty="0">
                <a:solidFill>
                  <a:srgbClr val="222222"/>
                </a:solidFill>
                <a:effectLst/>
                <a:latin typeface="Times New Roman" panose="02020603050405020304" pitchFamily="18" charset="0"/>
                <a:cs typeface="Times New Roman" panose="02020603050405020304" pitchFamily="18" charset="0"/>
              </a:rPr>
              <a:t>. U </a:t>
            </a:r>
            <a:r>
              <a:rPr lang="en-US" sz="2200" b="0" i="0" dirty="0" err="1">
                <a:solidFill>
                  <a:srgbClr val="222222"/>
                </a:solidFill>
                <a:effectLst/>
                <a:latin typeface="Times New Roman" panose="02020603050405020304" pitchFamily="18" charset="0"/>
                <a:cs typeface="Times New Roman" panose="02020603050405020304" pitchFamily="18" charset="0"/>
              </a:rPr>
              <a:t>dramaturgiya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sohasida</a:t>
            </a:r>
            <a:r>
              <a:rPr lang="en-US" sz="2200" b="0" i="0" dirty="0">
                <a:solidFill>
                  <a:srgbClr val="222222"/>
                </a:solidFill>
                <a:effectLst/>
                <a:latin typeface="Times New Roman" panose="02020603050405020304" pitchFamily="18" charset="0"/>
                <a:cs typeface="Times New Roman" panose="02020603050405020304" pitchFamily="18" charset="0"/>
              </a:rPr>
              <a:t> ham </a:t>
            </a:r>
            <a:r>
              <a:rPr lang="en-US" sz="2200" b="0" i="0" dirty="0" err="1">
                <a:solidFill>
                  <a:srgbClr val="222222"/>
                </a:solidFill>
                <a:effectLst/>
                <a:latin typeface="Times New Roman" panose="02020603050405020304" pitchFamily="18" charset="0"/>
                <a:cs typeface="Times New Roman" panose="02020603050405020304" pitchFamily="18" charset="0"/>
              </a:rPr>
              <a:t>o‘z</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qalamini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sinab</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Oltin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devor</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dirty="0">
                <a:solidFill>
                  <a:srgbClr val="222222"/>
                </a:solidFill>
                <a:latin typeface="Times New Roman" panose="02020603050405020304" pitchFamily="18" charset="0"/>
                <a:cs typeface="Times New Roman" panose="02020603050405020304" pitchFamily="18" charset="0"/>
              </a:rPr>
              <a:t>“</a:t>
            </a:r>
            <a:r>
              <a:rPr lang="en-US" sz="2200" b="0" i="0" dirty="0">
                <a:solidFill>
                  <a:srgbClr val="222222"/>
                </a:solidFill>
                <a:effectLst/>
                <a:latin typeface="Times New Roman" panose="02020603050405020304" pitchFamily="18" charset="0"/>
                <a:cs typeface="Times New Roman" panose="02020603050405020304" pitchFamily="18" charset="0"/>
              </a:rPr>
              <a:t>Istanbul </a:t>
            </a:r>
            <a:r>
              <a:rPr lang="en-US" sz="2200" b="0" i="0" dirty="0" err="1">
                <a:solidFill>
                  <a:srgbClr val="222222"/>
                </a:solidFill>
                <a:effectLst/>
                <a:latin typeface="Times New Roman" panose="02020603050405020304" pitchFamily="18" charset="0"/>
                <a:cs typeface="Times New Roman" panose="02020603050405020304" pitchFamily="18" charset="0"/>
              </a:rPr>
              <a:t>fojiasi</a:t>
            </a:r>
            <a:r>
              <a:rPr lang="en-US" sz="2200" dirty="0">
                <a:solidFill>
                  <a:srgbClr val="222222"/>
                </a:solidFill>
                <a:latin typeface="Times New Roman" panose="02020603050405020304" pitchFamily="18" charset="0"/>
                <a:cs typeface="Times New Roman" panose="02020603050405020304" pitchFamily="18" charset="0"/>
              </a:rPr>
              <a:t>”</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kabi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dramalar</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yaratdi</a:t>
            </a:r>
            <a:r>
              <a:rPr lang="en-US" sz="2200" b="0" i="0" dirty="0">
                <a:solidFill>
                  <a:srgbClr val="222222"/>
                </a:solidFill>
                <a:effectLst/>
                <a:latin typeface="Times New Roman" panose="02020603050405020304" pitchFamily="18" charset="0"/>
                <a:cs typeface="Times New Roman" panose="02020603050405020304" pitchFamily="18" charset="0"/>
              </a:rPr>
              <a:t>.</a:t>
            </a:r>
            <a:br>
              <a:rPr lang="en-US" sz="2200" b="0" i="0" dirty="0">
                <a:solidFill>
                  <a:srgbClr val="222222"/>
                </a:solidFill>
                <a:effectLst/>
                <a:latin typeface="Times New Roman" panose="02020603050405020304" pitchFamily="18" charset="0"/>
                <a:cs typeface="Times New Roman" panose="02020603050405020304" pitchFamily="18" charset="0"/>
              </a:rPr>
            </a:b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Erkin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Vohidovning</a:t>
            </a:r>
            <a:r>
              <a:rPr lang="en-US" sz="2200" b="0" i="0" dirty="0">
                <a:solidFill>
                  <a:srgbClr val="222222"/>
                </a:solidFill>
                <a:effectLst/>
                <a:latin typeface="Times New Roman" panose="02020603050405020304" pitchFamily="18" charset="0"/>
                <a:cs typeface="Times New Roman" panose="02020603050405020304" pitchFamily="18" charset="0"/>
              </a:rPr>
              <a:t> ilk </a:t>
            </a:r>
            <a:r>
              <a:rPr lang="en-US" sz="2200" b="0" i="0" dirty="0" err="1">
                <a:solidFill>
                  <a:srgbClr val="222222"/>
                </a:solidFill>
                <a:effectLst/>
                <a:latin typeface="Times New Roman" panose="02020603050405020304" pitchFamily="18" charset="0"/>
                <a:cs typeface="Times New Roman" panose="02020603050405020304" pitchFamily="18" charset="0"/>
              </a:rPr>
              <a:t>she’riy</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to‘plami</a:t>
            </a:r>
            <a:r>
              <a:rPr lang="en-US" sz="2200" b="0" i="0" dirty="0">
                <a:solidFill>
                  <a:srgbClr val="222222"/>
                </a:solidFill>
                <a:effectLst/>
                <a:latin typeface="Times New Roman" panose="02020603050405020304" pitchFamily="18" charset="0"/>
                <a:cs typeface="Times New Roman" panose="02020603050405020304" pitchFamily="18" charset="0"/>
              </a:rPr>
              <a:t> 1961-yilda “Tong </a:t>
            </a:r>
            <a:r>
              <a:rPr lang="en-US" sz="2200" b="0" i="0" dirty="0" err="1">
                <a:solidFill>
                  <a:srgbClr val="222222"/>
                </a:solidFill>
                <a:effectLst/>
                <a:latin typeface="Times New Roman" panose="02020603050405020304" pitchFamily="18" charset="0"/>
                <a:cs typeface="Times New Roman" panose="02020603050405020304" pitchFamily="18" charset="0"/>
              </a:rPr>
              <a:t>nafasi</a:t>
            </a:r>
            <a:r>
              <a:rPr lang="en-US" sz="2200" dirty="0">
                <a:solidFill>
                  <a:srgbClr val="222222"/>
                </a:solidFill>
                <a:latin typeface="Times New Roman" panose="02020603050405020304" pitchFamily="18" charset="0"/>
                <a:cs typeface="Times New Roman" panose="02020603050405020304" pitchFamily="18" charset="0"/>
              </a:rPr>
              <a:t>”</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nomi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bilan</a:t>
            </a:r>
            <a:r>
              <a:rPr lang="en-US" sz="2200" b="0" i="0" dirty="0">
                <a:solidFill>
                  <a:srgbClr val="222222"/>
                </a:solidFill>
                <a:effectLst/>
                <a:latin typeface="Times New Roman" panose="02020603050405020304" pitchFamily="18" charset="0"/>
                <a:cs typeface="Times New Roman" panose="02020603050405020304" pitchFamily="18" charset="0"/>
              </a:rPr>
              <a:t> chop </a:t>
            </a:r>
            <a:r>
              <a:rPr lang="en-US" sz="2200" b="0" i="0" dirty="0" err="1">
                <a:solidFill>
                  <a:srgbClr val="222222"/>
                </a:solidFill>
                <a:effectLst/>
                <a:latin typeface="Times New Roman" panose="02020603050405020304" pitchFamily="18" charset="0"/>
                <a:cs typeface="Times New Roman" panose="02020603050405020304" pitchFamily="18" charset="0"/>
              </a:rPr>
              <a:t>etilgan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edi</a:t>
            </a:r>
            <a:endParaRPr lang="en-US" sz="2200" b="0" i="0" dirty="0">
              <a:solidFill>
                <a:srgbClr val="222222"/>
              </a:solidFill>
              <a:effectLst/>
              <a:latin typeface="Times New Roman" panose="02020603050405020304" pitchFamily="18" charset="0"/>
              <a:cs typeface="Times New Roman" panose="02020603050405020304" pitchFamily="18" charset="0"/>
            </a:endParaRPr>
          </a:p>
        </p:txBody>
      </p:sp>
      <p:sp>
        <p:nvSpPr>
          <p:cNvPr id="5" name="Yozuv 4">
            <a:extLst>
              <a:ext uri="{FF2B5EF4-FFF2-40B4-BE49-F238E27FC236}">
                <a16:creationId xmlns:a16="http://schemas.microsoft.com/office/drawing/2014/main" id="{44D3CDDB-EAFC-36EE-F601-2522E6A861D1}"/>
              </a:ext>
            </a:extLst>
          </p:cNvPr>
          <p:cNvSpPr txBox="1"/>
          <p:nvPr/>
        </p:nvSpPr>
        <p:spPr>
          <a:xfrm>
            <a:off x="335280" y="4030281"/>
            <a:ext cx="11582400" cy="1785104"/>
          </a:xfrm>
          <a:prstGeom prst="rect">
            <a:avLst/>
          </a:prstGeom>
          <a:noFill/>
        </p:spPr>
        <p:txBody>
          <a:bodyPr wrap="square" rtlCol="0">
            <a:spAutoFit/>
          </a:bodyPr>
          <a:lstStyle/>
          <a:p>
            <a:pPr algn="just"/>
            <a:r>
              <a:rPr lang="en-US" sz="20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Shundan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so‘ng</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birin-ketin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Qo‘shiqlarim</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sizga</a:t>
            </a:r>
            <a:r>
              <a:rPr lang="en-US" sz="2200" dirty="0">
                <a:solidFill>
                  <a:srgbClr val="222222"/>
                </a:solidFill>
                <a:latin typeface="Times New Roman" panose="02020603050405020304" pitchFamily="18" charset="0"/>
                <a:cs typeface="Times New Roman" panose="02020603050405020304" pitchFamily="18" charset="0"/>
              </a:rPr>
              <a:t>”</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dirty="0">
                <a:solidFill>
                  <a:srgbClr val="222222"/>
                </a:solidFill>
                <a:latin typeface="Times New Roman" panose="02020603050405020304" pitchFamily="18" charset="0"/>
                <a:cs typeface="Times New Roman" panose="02020603050405020304" pitchFamily="18" charset="0"/>
              </a:rPr>
              <a:t>“Y</a:t>
            </a:r>
            <a:r>
              <a:rPr lang="en-US" sz="2200" b="0" i="0" dirty="0">
                <a:solidFill>
                  <a:srgbClr val="222222"/>
                </a:solidFill>
                <a:effectLst/>
                <a:latin typeface="Times New Roman" panose="02020603050405020304" pitchFamily="18" charset="0"/>
                <a:cs typeface="Times New Roman" panose="02020603050405020304" pitchFamily="18" charset="0"/>
              </a:rPr>
              <a:t>urak </a:t>
            </a:r>
            <a:r>
              <a:rPr lang="en-US" sz="2200" b="0" i="0" dirty="0" err="1">
                <a:solidFill>
                  <a:srgbClr val="222222"/>
                </a:solidFill>
                <a:effectLst/>
                <a:latin typeface="Times New Roman" panose="02020603050405020304" pitchFamily="18" charset="0"/>
                <a:cs typeface="Times New Roman" panose="02020603050405020304" pitchFamily="18" charset="0"/>
              </a:rPr>
              <a:t>va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aql</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Mening</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yulduzim</a:t>
            </a:r>
            <a:r>
              <a:rPr lang="en-US" sz="2200" dirty="0">
                <a:solidFill>
                  <a:srgbClr val="222222"/>
                </a:solidFill>
                <a:latin typeface="Times New Roman" panose="02020603050405020304" pitchFamily="18" charset="0"/>
                <a:cs typeface="Times New Roman" panose="02020603050405020304" pitchFamily="18" charset="0"/>
              </a:rPr>
              <a:t>”</a:t>
            </a:r>
            <a:r>
              <a:rPr lang="en-US" sz="2200" b="0" i="0" dirty="0">
                <a:solidFill>
                  <a:srgbClr val="222222"/>
                </a:solidFill>
                <a:effectLst/>
                <a:latin typeface="Times New Roman" panose="02020603050405020304" pitchFamily="18" charset="0"/>
                <a:cs typeface="Times New Roman" panose="02020603050405020304" pitchFamily="18" charset="0"/>
              </a:rPr>
              <a:t>, “Nido”, </a:t>
            </a:r>
            <a:r>
              <a:rPr lang="en-US" sz="2200" dirty="0">
                <a:solidFill>
                  <a:srgbClr val="222222"/>
                </a:solidFill>
                <a:latin typeface="Times New Roman" panose="02020603050405020304" pitchFamily="18" charset="0"/>
                <a:cs typeface="Times New Roman" panose="02020603050405020304" pitchFamily="18" charset="0"/>
              </a:rPr>
              <a:t>“</a:t>
            </a:r>
            <a:r>
              <a:rPr lang="en-US" sz="2200" dirty="0" err="1">
                <a:solidFill>
                  <a:srgbClr val="222222"/>
                </a:solidFill>
                <a:latin typeface="Times New Roman" panose="02020603050405020304" pitchFamily="18" charset="0"/>
                <a:cs typeface="Times New Roman" panose="02020603050405020304" pitchFamily="18" charset="0"/>
              </a:rPr>
              <a:t>L</a:t>
            </a:r>
            <a:r>
              <a:rPr lang="en-US" sz="2200" b="0" i="0" dirty="0" err="1">
                <a:solidFill>
                  <a:srgbClr val="222222"/>
                </a:solidFill>
                <a:effectLst/>
                <a:latin typeface="Times New Roman" panose="02020603050405020304" pitchFamily="18" charset="0"/>
                <a:cs typeface="Times New Roman" panose="02020603050405020304" pitchFamily="18" charset="0"/>
              </a:rPr>
              <a:t>irika</a:t>
            </a:r>
            <a:r>
              <a:rPr lang="en-US" sz="2200" dirty="0">
                <a:solidFill>
                  <a:srgbClr val="222222"/>
                </a:solidFill>
                <a:latin typeface="Times New Roman" panose="02020603050405020304" pitchFamily="18" charset="0"/>
                <a:cs typeface="Times New Roman" panose="02020603050405020304" pitchFamily="18" charset="0"/>
              </a:rPr>
              <a:t>”</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Palatkada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yozilgan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doston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dirty="0">
                <a:solidFill>
                  <a:srgbClr val="222222"/>
                </a:solidFill>
                <a:latin typeface="Times New Roman" panose="02020603050405020304" pitchFamily="18" charset="0"/>
                <a:cs typeface="Times New Roman" panose="02020603050405020304" pitchFamily="18" charset="0"/>
              </a:rPr>
              <a:t>“</a:t>
            </a:r>
            <a:r>
              <a:rPr lang="en-US" sz="2200" dirty="0" err="1">
                <a:solidFill>
                  <a:srgbClr val="222222"/>
                </a:solidFill>
                <a:latin typeface="Times New Roman" panose="02020603050405020304" pitchFamily="18" charset="0"/>
                <a:cs typeface="Times New Roman" panose="02020603050405020304" pitchFamily="18" charset="0"/>
              </a:rPr>
              <a:t>Y</a:t>
            </a:r>
            <a:r>
              <a:rPr lang="en-US" sz="2200" b="0" i="0" dirty="0" err="1">
                <a:solidFill>
                  <a:srgbClr val="222222"/>
                </a:solidFill>
                <a:effectLst/>
                <a:latin typeface="Times New Roman" panose="02020603050405020304" pitchFamily="18" charset="0"/>
                <a:cs typeface="Times New Roman" panose="02020603050405020304" pitchFamily="18" charset="0"/>
              </a:rPr>
              <a:t>oshlik</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devoni</a:t>
            </a:r>
            <a:r>
              <a:rPr lang="en-US" sz="2200" dirty="0">
                <a:solidFill>
                  <a:srgbClr val="222222"/>
                </a:solidFill>
                <a:latin typeface="Times New Roman" panose="02020603050405020304" pitchFamily="18" charset="0"/>
                <a:cs typeface="Times New Roman" panose="02020603050405020304" pitchFamily="18" charset="0"/>
              </a:rPr>
              <a:t>”</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Charog‘bon</a:t>
            </a:r>
            <a:r>
              <a:rPr lang="en-US" sz="2200" dirty="0">
                <a:solidFill>
                  <a:srgbClr val="222222"/>
                </a:solidFill>
                <a:latin typeface="Times New Roman" panose="02020603050405020304" pitchFamily="18" charset="0"/>
                <a:cs typeface="Times New Roman" panose="02020603050405020304" pitchFamily="18" charset="0"/>
              </a:rPr>
              <a:t>”</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Dostonlar</a:t>
            </a:r>
            <a:r>
              <a:rPr lang="en-US" sz="2200" dirty="0">
                <a:solidFill>
                  <a:srgbClr val="222222"/>
                </a:solidFill>
                <a:latin typeface="Times New Roman" panose="02020603050405020304" pitchFamily="18" charset="0"/>
                <a:cs typeface="Times New Roman" panose="02020603050405020304" pitchFamily="18" charset="0"/>
              </a:rPr>
              <a:t>”</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dirty="0" err="1">
                <a:solidFill>
                  <a:srgbClr val="222222"/>
                </a:solidFill>
                <a:latin typeface="Times New Roman" panose="02020603050405020304" pitchFamily="18" charset="0"/>
                <a:cs typeface="Times New Roman" panose="02020603050405020304" pitchFamily="18" charset="0"/>
              </a:rPr>
              <a:t>M</a:t>
            </a:r>
            <a:r>
              <a:rPr lang="en-US" sz="2200" b="0" i="0" dirty="0" err="1">
                <a:solidFill>
                  <a:srgbClr val="222222"/>
                </a:solidFill>
                <a:effectLst/>
                <a:latin typeface="Times New Roman" panose="02020603050405020304" pitchFamily="18" charset="0"/>
                <a:cs typeface="Times New Roman" panose="02020603050405020304" pitchFamily="18" charset="0"/>
              </a:rPr>
              <a:t>uhabbat</a:t>
            </a:r>
            <a:r>
              <a:rPr lang="en-US" sz="2200" dirty="0">
                <a:solidFill>
                  <a:srgbClr val="222222"/>
                </a:solidFill>
                <a:latin typeface="Times New Roman" panose="02020603050405020304" pitchFamily="18" charset="0"/>
                <a:cs typeface="Times New Roman" panose="02020603050405020304" pitchFamily="18" charset="0"/>
              </a:rPr>
              <a:t>”</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Hozirgi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yoshlar</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Tirik</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sayyoralar</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Iztirob</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kabi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asarlari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nashr</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etildi</a:t>
            </a:r>
            <a:r>
              <a:rPr lang="en-US" sz="2200" b="0" i="0" dirty="0">
                <a:solidFill>
                  <a:srgbClr val="222222"/>
                </a:solidFill>
                <a:effectLst/>
                <a:latin typeface="Times New Roman" panose="02020603050405020304" pitchFamily="18" charset="0"/>
                <a:cs typeface="Times New Roman" panose="02020603050405020304" pitchFamily="18" charset="0"/>
              </a:rPr>
              <a:t>.</a:t>
            </a:r>
            <a:br>
              <a:rPr lang="en-US" sz="2200" b="0" i="0" dirty="0">
                <a:solidFill>
                  <a:srgbClr val="222222"/>
                </a:solidFill>
                <a:effectLst/>
                <a:latin typeface="Times New Roman" panose="02020603050405020304" pitchFamily="18" charset="0"/>
                <a:cs typeface="Times New Roman" panose="02020603050405020304" pitchFamily="18" charset="0"/>
              </a:rPr>
            </a:b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Erkin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Vohidovning</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el</a:t>
            </a:r>
            <a:r>
              <a:rPr lang="en-US" sz="2200" b="0" i="0" dirty="0">
                <a:solidFill>
                  <a:srgbClr val="222222"/>
                </a:solidFill>
                <a:effectLst/>
                <a:latin typeface="Times New Roman" panose="02020603050405020304" pitchFamily="18" charset="0"/>
                <a:cs typeface="Times New Roman" panose="02020603050405020304" pitchFamily="18" charset="0"/>
              </a:rPr>
              <a:t>-yurt </a:t>
            </a:r>
            <a:r>
              <a:rPr lang="en-US" sz="2200" b="0" i="0" dirty="0" err="1">
                <a:solidFill>
                  <a:srgbClr val="222222"/>
                </a:solidFill>
                <a:effectLst/>
                <a:latin typeface="Times New Roman" panose="02020603050405020304" pitchFamily="18" charset="0"/>
                <a:cs typeface="Times New Roman" panose="02020603050405020304" pitchFamily="18" charset="0"/>
              </a:rPr>
              <a:t>va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adabiyot</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oldidagi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xizmatlari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inobatga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olinib</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Buyuk</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xizmatlari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uchun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ordeni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va</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O‘zbekiston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Qahramoni</a:t>
            </a:r>
            <a:r>
              <a:rPr lang="en-US" sz="2200" dirty="0">
                <a:solidFill>
                  <a:srgbClr val="222222"/>
                </a:solidFill>
                <a:latin typeface="Times New Roman" panose="02020603050405020304" pitchFamily="18" charset="0"/>
                <a:cs typeface="Times New Roman" panose="02020603050405020304" pitchFamily="18" charset="0"/>
              </a:rPr>
              <a:t>”</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unvoni</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bilan</a:t>
            </a:r>
            <a:r>
              <a:rPr lang="en-US" sz="2200" b="0" i="0" dirty="0">
                <a:solidFill>
                  <a:srgbClr val="222222"/>
                </a:solidFill>
                <a:effectLst/>
                <a:latin typeface="Times New Roman" panose="02020603050405020304" pitchFamily="18" charset="0"/>
                <a:cs typeface="Times New Roman" panose="02020603050405020304" pitchFamily="18" charset="0"/>
              </a:rPr>
              <a:t> </a:t>
            </a:r>
            <a:r>
              <a:rPr lang="en-US" sz="2200" b="0" i="0" dirty="0" err="1">
                <a:solidFill>
                  <a:srgbClr val="222222"/>
                </a:solidFill>
                <a:effectLst/>
                <a:latin typeface="Times New Roman" panose="02020603050405020304" pitchFamily="18" charset="0"/>
                <a:cs typeface="Times New Roman" panose="02020603050405020304" pitchFamily="18" charset="0"/>
              </a:rPr>
              <a:t>taqdirlangan</a:t>
            </a:r>
            <a:r>
              <a:rPr lang="en-US" sz="2200" b="0" i="0" dirty="0">
                <a:solidFill>
                  <a:srgbClr val="222222"/>
                </a:solidFill>
                <a:effectLst/>
                <a:latin typeface="Times New Roman" panose="02020603050405020304" pitchFamily="18" charset="0"/>
                <a:cs typeface="Times New Roman" panose="02020603050405020304" pitchFamily="18" charset="0"/>
              </a:rPr>
              <a:t>.</a:t>
            </a:r>
            <a:endParaRPr lang="uz-Cyrl-U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2589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76000"/>
          </a:blip>
          <a:tile tx="0" ty="0" sx="100000" sy="100000" flip="none" algn="tl"/>
        </a:blipFill>
        <a:effectLst/>
      </p:bgPr>
    </p:bg>
    <p:spTree>
      <p:nvGrpSpPr>
        <p:cNvPr id="1" name="">
          <a:extLst>
            <a:ext uri="{FF2B5EF4-FFF2-40B4-BE49-F238E27FC236}">
              <a16:creationId xmlns:a16="http://schemas.microsoft.com/office/drawing/2014/main" id="{5B0A714A-2251-F78C-3FDA-BD34BA17E6A2}"/>
            </a:ext>
          </a:extLst>
        </p:cNvPr>
        <p:cNvGrpSpPr/>
        <p:nvPr/>
      </p:nvGrpSpPr>
      <p:grpSpPr>
        <a:xfrm>
          <a:off x="0" y="0"/>
          <a:ext cx="0" cy="0"/>
          <a:chOff x="0" y="0"/>
          <a:chExt cx="0" cy="0"/>
        </a:xfrm>
      </p:grpSpPr>
      <p:pic>
        <p:nvPicPr>
          <p:cNvPr id="3" name="Rasm 2" descr="Rasm bundan iborat matn, kompakt disk&#10;&#10;AI tomonidan yaratilgan kontent xato boʻlishi mumkin.">
            <a:extLst>
              <a:ext uri="{FF2B5EF4-FFF2-40B4-BE49-F238E27FC236}">
                <a16:creationId xmlns:a16="http://schemas.microsoft.com/office/drawing/2014/main" id="{AEC4AAB2-DCD7-2DA7-A194-36A6F1978E76}"/>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481780" y="152646"/>
            <a:ext cx="2160000" cy="2546051"/>
          </a:xfrm>
          <a:prstGeom prst="rect">
            <a:avLst/>
          </a:prstGeom>
          <a:ln>
            <a:noFill/>
          </a:ln>
          <a:effectLst>
            <a:glow rad="139700">
              <a:schemeClr val="accent3">
                <a:satMod val="175000"/>
                <a:alpha val="40000"/>
              </a:schemeClr>
            </a:glo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Yozuv 6">
            <a:extLst>
              <a:ext uri="{FF2B5EF4-FFF2-40B4-BE49-F238E27FC236}">
                <a16:creationId xmlns:a16="http://schemas.microsoft.com/office/drawing/2014/main" id="{179C164F-AACB-5171-7B7C-B8E798A82D63}"/>
              </a:ext>
            </a:extLst>
          </p:cNvPr>
          <p:cNvSpPr txBox="1"/>
          <p:nvPr/>
        </p:nvSpPr>
        <p:spPr>
          <a:xfrm>
            <a:off x="3009731" y="379232"/>
            <a:ext cx="1901483" cy="584775"/>
          </a:xfrm>
          <a:prstGeom prst="rect">
            <a:avLst/>
          </a:prstGeom>
          <a:noFill/>
        </p:spPr>
        <p:txBody>
          <a:bodyPr wrap="none" rtlCol="0">
            <a:spAutoFit/>
          </a:bodyPr>
          <a:lstStyle/>
          <a:p>
            <a:r>
              <a:rPr lang="uz-Cyrl-UZ" sz="1600" b="1" dirty="0">
                <a:latin typeface="Times New Roman" panose="02020603050405020304" pitchFamily="18" charset="0"/>
                <a:cs typeface="Times New Roman" panose="02020603050405020304" pitchFamily="18" charset="0"/>
              </a:rPr>
              <a:t>УЎК</a:t>
            </a:r>
            <a:r>
              <a:rPr lang="en-US" sz="1600" b="1" dirty="0">
                <a:latin typeface="Times New Roman" panose="02020603050405020304" pitchFamily="18" charset="0"/>
                <a:cs typeface="Times New Roman" panose="02020603050405020304" pitchFamily="18" charset="0"/>
              </a:rPr>
              <a:t>:</a:t>
            </a:r>
            <a:r>
              <a:rPr lang="uz-Cyrl-UZ" sz="1600" b="1" dirty="0">
                <a:latin typeface="Times New Roman" panose="02020603050405020304" pitchFamily="18" charset="0"/>
                <a:cs typeface="Times New Roman" panose="02020603050405020304" pitchFamily="18" charset="0"/>
              </a:rPr>
              <a:t>821.512.133-1</a:t>
            </a:r>
          </a:p>
          <a:p>
            <a:r>
              <a:rPr lang="uz-Cyrl-UZ" sz="1600" b="1" dirty="0">
                <a:latin typeface="Times New Roman" panose="02020603050405020304" pitchFamily="18" charset="0"/>
                <a:cs typeface="Times New Roman" panose="02020603050405020304" pitchFamily="18" charset="0"/>
              </a:rPr>
              <a:t>КБК</a:t>
            </a:r>
            <a:r>
              <a:rPr lang="en-US" sz="1600" b="1" dirty="0">
                <a:latin typeface="Times New Roman" panose="02020603050405020304" pitchFamily="18" charset="0"/>
                <a:cs typeface="Times New Roman" panose="02020603050405020304" pitchFamily="18" charset="0"/>
              </a:rPr>
              <a:t>:</a:t>
            </a:r>
            <a:r>
              <a:rPr lang="uz-Cyrl-UZ" sz="1600" b="1" dirty="0">
                <a:latin typeface="Times New Roman" panose="02020603050405020304" pitchFamily="18" charset="0"/>
                <a:cs typeface="Times New Roman" panose="02020603050405020304" pitchFamily="18" charset="0"/>
              </a:rPr>
              <a:t>84 (5Ў)6</a:t>
            </a:r>
          </a:p>
        </p:txBody>
      </p:sp>
      <p:sp>
        <p:nvSpPr>
          <p:cNvPr id="8" name="Yozuv 7">
            <a:extLst>
              <a:ext uri="{FF2B5EF4-FFF2-40B4-BE49-F238E27FC236}">
                <a16:creationId xmlns:a16="http://schemas.microsoft.com/office/drawing/2014/main" id="{7652368F-1EF2-30AC-C16C-0A14EF692C8F}"/>
              </a:ext>
            </a:extLst>
          </p:cNvPr>
          <p:cNvSpPr txBox="1"/>
          <p:nvPr/>
        </p:nvSpPr>
        <p:spPr>
          <a:xfrm>
            <a:off x="2920179" y="964007"/>
            <a:ext cx="9453717"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uz-Cyrl-UZ" b="1" dirty="0">
                <a:latin typeface="Times New Roman" panose="02020603050405020304" pitchFamily="18" charset="0"/>
                <a:cs typeface="Times New Roman" panose="02020603050405020304" pitchFamily="18" charset="0"/>
              </a:rPr>
              <a:t>Воҳидов,Эркин</a:t>
            </a:r>
            <a:br>
              <a:rPr lang="uz-Cyrl-UZ" b="1" dirty="0">
                <a:latin typeface="Times New Roman" panose="02020603050405020304" pitchFamily="18" charset="0"/>
                <a:cs typeface="Times New Roman" panose="02020603050405020304" pitchFamily="18" charset="0"/>
              </a:rPr>
            </a:br>
            <a:r>
              <a:rPr lang="uz-Cyrl-UZ" dirty="0">
                <a:latin typeface="Times New Roman" panose="02020603050405020304" pitchFamily="18" charset="0"/>
                <a:cs typeface="Times New Roman" panose="02020603050405020304" pitchFamily="18" charset="0"/>
              </a:rPr>
              <a:t>Замин саёраси</a:t>
            </a:r>
            <a:r>
              <a:rPr lang="en-US" dirty="0">
                <a:latin typeface="Times New Roman" panose="02020603050405020304" pitchFamily="18" charset="0"/>
                <a:cs typeface="Times New Roman" panose="02020603050405020304" pitchFamily="18" charset="0"/>
              </a:rPr>
              <a:t>:</a:t>
            </a:r>
            <a:r>
              <a:rPr lang="uz-Cyrl-UZ" dirty="0">
                <a:latin typeface="Times New Roman" panose="02020603050405020304" pitchFamily="18" charset="0"/>
                <a:cs typeface="Times New Roman" panose="02020603050405020304" pitchFamily="18" charset="0"/>
              </a:rPr>
              <a:t>поэма ва шеърлар/ Эркин  Воҳидов.-Тошкент. Янги аср авлоди, 2014ю-208 б.</a:t>
            </a:r>
            <a:endParaRPr lang="en-US"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ISBN 978-9943-27-285--9</a:t>
            </a:r>
            <a:endParaRPr lang="uz-Cyrl-UZ" dirty="0">
              <a:latin typeface="Times New Roman" panose="02020603050405020304" pitchFamily="18" charset="0"/>
              <a:cs typeface="Times New Roman" panose="02020603050405020304" pitchFamily="18" charset="0"/>
            </a:endParaRPr>
          </a:p>
        </p:txBody>
      </p:sp>
      <p:sp>
        <p:nvSpPr>
          <p:cNvPr id="10" name="Yozuv 9">
            <a:extLst>
              <a:ext uri="{FF2B5EF4-FFF2-40B4-BE49-F238E27FC236}">
                <a16:creationId xmlns:a16="http://schemas.microsoft.com/office/drawing/2014/main" id="{6AE62F47-0993-8D73-CB69-EA645C061682}"/>
              </a:ext>
            </a:extLst>
          </p:cNvPr>
          <p:cNvSpPr txBox="1"/>
          <p:nvPr/>
        </p:nvSpPr>
        <p:spPr>
          <a:xfrm>
            <a:off x="481780" y="1887337"/>
            <a:ext cx="11608620" cy="1200329"/>
          </a:xfrm>
          <a:prstGeom prst="rect">
            <a:avLst/>
          </a:prstGeom>
          <a:noFill/>
        </p:spPr>
        <p:txBody>
          <a:bodyPr wrap="square" rtlCol="0">
            <a:spAutoFit/>
          </a:bodyPr>
          <a:lstStyle/>
          <a:p>
            <a:r>
              <a:rPr lang="uz-Cyrl-UZ" dirty="0"/>
              <a:t>	                                     </a:t>
            </a:r>
            <a:r>
              <a:rPr lang="uz-Cyrl-UZ" dirty="0">
                <a:latin typeface="Times New Roman" panose="02020603050405020304" pitchFamily="18" charset="0"/>
                <a:cs typeface="Times New Roman" panose="02020603050405020304" pitchFamily="18" charset="0"/>
              </a:rPr>
              <a:t>Ушбу китоб бундан 30 йиллар аввал нашр этилган икки китобнинг жамланмаси</a:t>
            </a:r>
          </a:p>
          <a:p>
            <a:r>
              <a:rPr lang="uz-Cyrl-U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c</a:t>
            </a:r>
            <a:r>
              <a:rPr lang="uz-Cyrl-UZ" dirty="0">
                <a:latin typeface="Times New Roman" panose="02020603050405020304" pitchFamily="18" charset="0"/>
                <a:cs typeface="Times New Roman" panose="02020603050405020304" pitchFamily="18" charset="0"/>
              </a:rPr>
              <a:t>ифатида қайта  нашрга тайёрланди.</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a:t>
            </a:r>
            <a:r>
              <a:rPr lang="uz-Cyrl-UZ" dirty="0">
                <a:latin typeface="Times New Roman" panose="02020603050405020304" pitchFamily="18" charset="0"/>
                <a:cs typeface="Times New Roman" panose="02020603050405020304" pitchFamily="18" charset="0"/>
              </a:rPr>
              <a:t>Шарқий қирғоқ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китоби</a:t>
            </a:r>
            <a:r>
              <a:rPr lang="ru-RU" dirty="0">
                <a:latin typeface="Times New Roman" panose="02020603050405020304" pitchFamily="18" charset="0"/>
                <a:cs typeface="Times New Roman" panose="02020603050405020304" pitchFamily="18" charset="0"/>
              </a:rPr>
              <a:t> 1980 </a:t>
            </a:r>
            <a:r>
              <a:rPr lang="ru-RU" dirty="0" err="1">
                <a:latin typeface="Times New Roman" panose="02020603050405020304" pitchFamily="18" charset="0"/>
                <a:cs typeface="Times New Roman" panose="02020603050405020304" pitchFamily="18" charset="0"/>
              </a:rPr>
              <a:t>йилда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чоп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этилган</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Талаб</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истакларни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инобатга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олиб</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y</a:t>
            </a:r>
            <a:r>
              <a:rPr lang="ru-RU" dirty="0" err="1">
                <a:latin typeface="Times New Roman" panose="02020603050405020304" pitchFamily="18" charset="0"/>
                <a:cs typeface="Times New Roman" panose="02020603050405020304" pitchFamily="18" charset="0"/>
              </a:rPr>
              <a:t>ашр</a:t>
            </a:r>
            <a:r>
              <a:rPr lang="ru-RU" dirty="0">
                <a:latin typeface="Times New Roman" panose="02020603050405020304" pitchFamily="18" charset="0"/>
                <a:cs typeface="Times New Roman" panose="02020603050405020304" pitchFamily="18" charset="0"/>
              </a:rPr>
              <a:t> этил</a:t>
            </a:r>
            <a:r>
              <a:rPr lang="uz-Cyrl-UZ" dirty="0">
                <a:latin typeface="Times New Roman" panose="02020603050405020304" pitchFamily="18" charset="0"/>
                <a:cs typeface="Times New Roman" panose="02020603050405020304" pitchFamily="18" charset="0"/>
              </a:rPr>
              <a:t>ган</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Ўша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йилларда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нашр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этилган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Тирик</a:t>
            </a:r>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сайёралар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китобидан</a:t>
            </a:r>
            <a:r>
              <a:rPr lang="ru-RU"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ҳам шеърлар киритилган</a:t>
            </a:r>
            <a:r>
              <a:rPr lang="ru-RU" dirty="0">
                <a:latin typeface="Times New Roman" panose="02020603050405020304" pitchFamily="18" charset="0"/>
                <a:cs typeface="Times New Roman" panose="02020603050405020304" pitchFamily="18" charset="0"/>
              </a:rPr>
              <a:t>                                                                                                                                                            </a:t>
            </a:r>
            <a:r>
              <a:rPr lang="ru-RU" dirty="0"/>
              <a:t>                                                                                                                                                                                                                                                                                                                                                                                                                                                                                                                                                                                                                                                                                                                                                                                                                                                                                                                                                                                                                                                                                                                                                                                                                                                                                                                                                                                                                                                                                                                                                                                                                                                                                                                                                                                                                                                                                                                                                                                                                                                                                                                                                                                                                                                                                                                                                                                                                                                                </a:t>
            </a:r>
          </a:p>
        </p:txBody>
      </p:sp>
      <p:pic>
        <p:nvPicPr>
          <p:cNvPr id="14" name="Rasm 13">
            <a:extLst>
              <a:ext uri="{FF2B5EF4-FFF2-40B4-BE49-F238E27FC236}">
                <a16:creationId xmlns:a16="http://schemas.microsoft.com/office/drawing/2014/main" id="{E3F49E5D-9DB0-0948-7068-9DA730327E7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144000" y="3384206"/>
            <a:ext cx="2506541" cy="2876301"/>
          </a:xfrm>
          <a:prstGeom prst="rect">
            <a:avLst/>
          </a:prstGeom>
          <a:ln w="57150">
            <a:solidFill>
              <a:schemeClr val="tx1"/>
            </a:solidFill>
          </a:ln>
          <a:effectLst>
            <a:glow rad="228600">
              <a:schemeClr val="accent3">
                <a:satMod val="175000"/>
                <a:alpha val="40000"/>
              </a:schemeClr>
            </a:glow>
            <a:outerShdw blurRad="50800" dist="38100" dir="18900000" algn="bl" rotWithShape="0">
              <a:prstClr val="black">
                <a:alpha val="40000"/>
              </a:prstClr>
            </a:outerShdw>
          </a:effectLst>
          <a:scene3d>
            <a:camera prst="perspectiveContrastingLeftFacing"/>
            <a:lightRig rig="threePt" dir="t"/>
          </a:scene3d>
        </p:spPr>
      </p:pic>
      <p:sp>
        <p:nvSpPr>
          <p:cNvPr id="16" name="Yozuv 15">
            <a:extLst>
              <a:ext uri="{FF2B5EF4-FFF2-40B4-BE49-F238E27FC236}">
                <a16:creationId xmlns:a16="http://schemas.microsoft.com/office/drawing/2014/main" id="{E1658503-3B8E-34FD-A2FE-376FBC28CF04}"/>
              </a:ext>
            </a:extLst>
          </p:cNvPr>
          <p:cNvSpPr txBox="1"/>
          <p:nvPr/>
        </p:nvSpPr>
        <p:spPr>
          <a:xfrm>
            <a:off x="541459" y="3214782"/>
            <a:ext cx="1492269" cy="646331"/>
          </a:xfrm>
          <a:prstGeom prst="rect">
            <a:avLst/>
          </a:prstGeom>
          <a:noFill/>
        </p:spPr>
        <p:txBody>
          <a:bodyPr wrap="square" rtlCol="0">
            <a:spAutoFit/>
          </a:bodyPr>
          <a:lstStyle/>
          <a:p>
            <a:r>
              <a:rPr lang="uz-Cyrl-UZ" b="1" dirty="0">
                <a:latin typeface="Times New Roman" panose="02020603050405020304" pitchFamily="18" charset="0"/>
                <a:cs typeface="Times New Roman" panose="02020603050405020304" pitchFamily="18" charset="0"/>
              </a:rPr>
              <a:t>Ўз2</a:t>
            </a:r>
          </a:p>
          <a:p>
            <a:r>
              <a:rPr lang="uz-Cyrl-UZ" b="1" dirty="0">
                <a:latin typeface="Times New Roman" panose="02020603050405020304" pitchFamily="18" charset="0"/>
                <a:cs typeface="Times New Roman" panose="02020603050405020304" pitchFamily="18" charset="0"/>
              </a:rPr>
              <a:t>В 89</a:t>
            </a:r>
          </a:p>
        </p:txBody>
      </p:sp>
      <p:sp>
        <p:nvSpPr>
          <p:cNvPr id="18" name="Yozuv 17">
            <a:extLst>
              <a:ext uri="{FF2B5EF4-FFF2-40B4-BE49-F238E27FC236}">
                <a16:creationId xmlns:a16="http://schemas.microsoft.com/office/drawing/2014/main" id="{43739105-4A12-3A17-495C-4F65E9A8C27A}"/>
              </a:ext>
            </a:extLst>
          </p:cNvPr>
          <p:cNvSpPr txBox="1"/>
          <p:nvPr/>
        </p:nvSpPr>
        <p:spPr>
          <a:xfrm>
            <a:off x="541459" y="3861113"/>
            <a:ext cx="7592277" cy="2031325"/>
          </a:xfrm>
          <a:prstGeom prst="rect">
            <a:avLst/>
          </a:prstGeom>
          <a:noFill/>
        </p:spPr>
        <p:txBody>
          <a:bodyPr wrap="square">
            <a:spAutoFit/>
          </a:bodyPr>
          <a:lstStyle/>
          <a:p>
            <a:r>
              <a:rPr lang="uz-Cyrl-UZ" b="1" dirty="0">
                <a:latin typeface="Times New Roman" panose="02020603050405020304" pitchFamily="18" charset="0"/>
                <a:cs typeface="Times New Roman" panose="02020603050405020304" pitchFamily="18" charset="0"/>
              </a:rPr>
              <a:t>     Воҳидов,Эркин</a:t>
            </a:r>
            <a:r>
              <a:rPr lang="en-US" b="1" dirty="0">
                <a:latin typeface="Times New Roman" panose="02020603050405020304" pitchFamily="18" charset="0"/>
                <a:cs typeface="Times New Roman" panose="02020603050405020304" pitchFamily="18" charset="0"/>
              </a:rPr>
              <a:t> </a:t>
            </a:r>
          </a:p>
          <a:p>
            <a:r>
              <a:rPr lang="uz-Cyrl-UZ" dirty="0">
                <a:latin typeface="Times New Roman" panose="02020603050405020304" pitchFamily="18" charset="0"/>
                <a:cs typeface="Times New Roman" panose="02020603050405020304" pitchFamily="18" charset="0"/>
              </a:rPr>
              <a:t>    Куй авжида узилмасин тор</a:t>
            </a:r>
            <a:r>
              <a:rPr lang="en-US" dirty="0">
                <a:latin typeface="Times New Roman" panose="02020603050405020304" pitchFamily="18" charset="0"/>
                <a:cs typeface="Times New Roman" panose="02020603050405020304" pitchFamily="18" charset="0"/>
              </a:rPr>
              <a:t>:</a:t>
            </a:r>
            <a:r>
              <a:rPr lang="uz-Cyrl-UZ" dirty="0">
                <a:latin typeface="Times New Roman" panose="02020603050405020304" pitchFamily="18" charset="0"/>
                <a:cs typeface="Times New Roman" panose="02020603050405020304" pitchFamily="18" charset="0"/>
              </a:rPr>
              <a:t> Шеърлар ва достон. </a:t>
            </a:r>
            <a:r>
              <a:rPr lang="en-US" dirty="0">
                <a:latin typeface="Times New Roman" panose="02020603050405020304" pitchFamily="18" charset="0"/>
                <a:cs typeface="Times New Roman" panose="02020603050405020304" pitchFamily="18" charset="0"/>
              </a:rPr>
              <a:t>–</a:t>
            </a:r>
            <a:r>
              <a:rPr lang="uz-Cyrl-UZ" dirty="0">
                <a:latin typeface="Times New Roman" panose="02020603050405020304" pitchFamily="18" charset="0"/>
                <a:cs typeface="Times New Roman" panose="02020603050405020304" pitchFamily="18" charset="0"/>
              </a:rPr>
              <a:t>Тошкент. Ғафур  Ғулом номидаги  Нашриёт-матбаа бирлашмаси, 1991.-336 б.</a:t>
            </a:r>
          </a:p>
          <a:p>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ISBN 5-635-00516-0</a:t>
            </a:r>
          </a:p>
          <a:p>
            <a:endParaRPr lang="uz-Cyrl-UZ" dirty="0">
              <a:latin typeface="Times New Roman" panose="02020603050405020304" pitchFamily="18" charset="0"/>
              <a:cs typeface="Times New Roman" panose="02020603050405020304" pitchFamily="18" charset="0"/>
            </a:endParaRPr>
          </a:p>
          <a:p>
            <a:br>
              <a:rPr lang="uz-Cyrl-UZ" b="1" dirty="0">
                <a:latin typeface="Times New Roman" panose="02020603050405020304" pitchFamily="18" charset="0"/>
                <a:cs typeface="Times New Roman" panose="02020603050405020304" pitchFamily="18" charset="0"/>
              </a:rPr>
            </a:br>
            <a:endParaRPr lang="uz-Cyrl-UZ" dirty="0"/>
          </a:p>
        </p:txBody>
      </p:sp>
      <p:sp>
        <p:nvSpPr>
          <p:cNvPr id="19" name="Yozuv 18">
            <a:extLst>
              <a:ext uri="{FF2B5EF4-FFF2-40B4-BE49-F238E27FC236}">
                <a16:creationId xmlns:a16="http://schemas.microsoft.com/office/drawing/2014/main" id="{38BE2014-3A9D-C8BD-4126-D75A71E806AC}"/>
              </a:ext>
            </a:extLst>
          </p:cNvPr>
          <p:cNvSpPr txBox="1"/>
          <p:nvPr/>
        </p:nvSpPr>
        <p:spPr>
          <a:xfrm>
            <a:off x="481779" y="5061441"/>
            <a:ext cx="8662221" cy="1477328"/>
          </a:xfrm>
          <a:prstGeom prst="rect">
            <a:avLst/>
          </a:prstGeom>
          <a:noFill/>
        </p:spPr>
        <p:txBody>
          <a:bodyPr wrap="square" rtlCol="0">
            <a:spAutoFit/>
          </a:bodyPr>
          <a:lstStyle/>
          <a:p>
            <a:pPr algn="just"/>
            <a:r>
              <a:rPr lang="uz-Cyrl-UZ" dirty="0">
                <a:latin typeface="Times New Roman" panose="02020603050405020304" pitchFamily="18" charset="0"/>
                <a:cs typeface="Times New Roman" panose="02020603050405020304" pitchFamily="18" charset="0"/>
              </a:rPr>
              <a:t>      Етти ёшдан етмиш яшаргача ўзбек танийдиган ва шеърларини севиб ўқийдиган шоирларимиз бор. Биз фахр билан  номини тилга оладиган ана шундай аллоомаларимиздан бири  Эркин Воҳидовнинг мазкур китобига  унинг энг сарс шеър ва достони жамланди</a:t>
            </a:r>
            <a:r>
              <a:rPr lang="en-US" dirty="0">
                <a:latin typeface="Times New Roman" panose="02020603050405020304" pitchFamily="18" charset="0"/>
                <a:cs typeface="Times New Roman" panose="02020603050405020304" pitchFamily="18" charset="0"/>
              </a:rPr>
              <a:t>.</a:t>
            </a:r>
            <a:r>
              <a:rPr lang="uz-Cyrl-UZ" dirty="0">
                <a:latin typeface="Times New Roman" panose="02020603050405020304" pitchFamily="18" charset="0"/>
                <a:cs typeface="Times New Roman" panose="02020603050405020304" pitchFamily="18" charset="0"/>
              </a:rPr>
              <a:t> Севимли шоирингиз билан ушбу учрашув ҳам мароқли кечишига асло шубхамиз йўқ.</a:t>
            </a:r>
          </a:p>
        </p:txBody>
      </p:sp>
    </p:spTree>
    <p:extLst>
      <p:ext uri="{BB962C8B-B14F-4D97-AF65-F5344CB8AC3E}">
        <p14:creationId xmlns:p14="http://schemas.microsoft.com/office/powerpoint/2010/main" val="2648353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76000"/>
          </a:blip>
          <a:tile tx="0" ty="0" sx="100000" sy="100000" flip="none" algn="tl"/>
        </a:blipFill>
        <a:effectLst/>
      </p:bgPr>
    </p:bg>
    <p:spTree>
      <p:nvGrpSpPr>
        <p:cNvPr id="1" name="">
          <a:extLst>
            <a:ext uri="{FF2B5EF4-FFF2-40B4-BE49-F238E27FC236}">
              <a16:creationId xmlns:a16="http://schemas.microsoft.com/office/drawing/2014/main" id="{6804104F-DB1A-7C54-6702-10FAAC35C39D}"/>
            </a:ext>
          </a:extLst>
        </p:cNvPr>
        <p:cNvGrpSpPr/>
        <p:nvPr/>
      </p:nvGrpSpPr>
      <p:grpSpPr>
        <a:xfrm>
          <a:off x="0" y="0"/>
          <a:ext cx="0" cy="0"/>
          <a:chOff x="0" y="0"/>
          <a:chExt cx="0" cy="0"/>
        </a:xfrm>
      </p:grpSpPr>
      <p:pic>
        <p:nvPicPr>
          <p:cNvPr id="3" name="Rasm 2">
            <a:extLst>
              <a:ext uri="{FF2B5EF4-FFF2-40B4-BE49-F238E27FC236}">
                <a16:creationId xmlns:a16="http://schemas.microsoft.com/office/drawing/2014/main" id="{874A28E1-F307-757F-8397-97978DD557AA}"/>
              </a:ext>
            </a:extLst>
          </p:cNvPr>
          <p:cNvPicPr>
            <a:picLocks noChangeAspect="1"/>
          </p:cNvPicPr>
          <p:nvPr/>
        </p:nvPicPr>
        <p:blipFill>
          <a:blip r:embed="rId3"/>
          <a:stretch>
            <a:fillRect/>
          </a:stretch>
        </p:blipFill>
        <p:spPr>
          <a:xfrm>
            <a:off x="369648" y="167734"/>
            <a:ext cx="2484640" cy="28021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Yozuv 3">
            <a:extLst>
              <a:ext uri="{FF2B5EF4-FFF2-40B4-BE49-F238E27FC236}">
                <a16:creationId xmlns:a16="http://schemas.microsoft.com/office/drawing/2014/main" id="{2B6C188C-CDA4-C0C0-4B93-347EB11025B0}"/>
              </a:ext>
            </a:extLst>
          </p:cNvPr>
          <p:cNvSpPr txBox="1"/>
          <p:nvPr/>
        </p:nvSpPr>
        <p:spPr>
          <a:xfrm>
            <a:off x="3436374" y="206479"/>
            <a:ext cx="2611639" cy="923330"/>
          </a:xfrm>
          <a:prstGeom prst="rect">
            <a:avLst/>
          </a:prstGeom>
          <a:noFill/>
        </p:spPr>
        <p:txBody>
          <a:bodyPr wrap="square" rtlCol="0">
            <a:spAutoFit/>
          </a:bodyPr>
          <a:lstStyle/>
          <a:p>
            <a:r>
              <a:rPr lang="uz-Cyrl-UZ" b="1" dirty="0">
                <a:latin typeface="Times New Roman" panose="02020603050405020304" pitchFamily="18" charset="0"/>
                <a:cs typeface="Times New Roman" panose="02020603050405020304" pitchFamily="18" charset="0"/>
              </a:rPr>
              <a:t>УЎК 821,512,133-1</a:t>
            </a:r>
          </a:p>
          <a:p>
            <a:r>
              <a:rPr lang="uz-Cyrl-UZ" b="1" dirty="0">
                <a:latin typeface="Times New Roman" panose="02020603050405020304" pitchFamily="18" charset="0"/>
                <a:cs typeface="Times New Roman" panose="02020603050405020304" pitchFamily="18" charset="0"/>
              </a:rPr>
              <a:t>КБК 84 (5Ў)6</a:t>
            </a:r>
          </a:p>
          <a:p>
            <a:r>
              <a:rPr lang="uz-Cyrl-UZ" b="1" dirty="0">
                <a:latin typeface="Times New Roman" panose="02020603050405020304" pitchFamily="18" charset="0"/>
                <a:cs typeface="Times New Roman" panose="02020603050405020304" pitchFamily="18" charset="0"/>
              </a:rPr>
              <a:t>      В-88 </a:t>
            </a:r>
          </a:p>
        </p:txBody>
      </p:sp>
      <p:sp>
        <p:nvSpPr>
          <p:cNvPr id="5" name="Yozuv 4">
            <a:extLst>
              <a:ext uri="{FF2B5EF4-FFF2-40B4-BE49-F238E27FC236}">
                <a16:creationId xmlns:a16="http://schemas.microsoft.com/office/drawing/2014/main" id="{261C0401-39A6-2928-68DC-34F6C8A73302}"/>
              </a:ext>
            </a:extLst>
          </p:cNvPr>
          <p:cNvSpPr txBox="1"/>
          <p:nvPr/>
        </p:nvSpPr>
        <p:spPr>
          <a:xfrm>
            <a:off x="3436374" y="1129809"/>
            <a:ext cx="5967596"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r>
              <a:rPr lang="uz-Cyrl-UZ" b="1" dirty="0">
                <a:latin typeface="Times New Roman" panose="02020603050405020304" pitchFamily="18" charset="0"/>
                <a:cs typeface="Times New Roman" panose="02020603050405020304" pitchFamily="18" charset="0"/>
              </a:rPr>
              <a:t>Воҳидов Э.</a:t>
            </a:r>
          </a:p>
          <a:p>
            <a:r>
              <a:rPr lang="uz-Cyrl-UZ" dirty="0">
                <a:latin typeface="Times New Roman" panose="02020603050405020304" pitchFamily="18" charset="0"/>
                <a:cs typeface="Times New Roman" panose="02020603050405020304" pitchFamily="18" charset="0"/>
              </a:rPr>
              <a:t> Инсон / Э.Воҳидов.-Тошкент</a:t>
            </a:r>
            <a:r>
              <a:rPr lang="en-US" dirty="0">
                <a:latin typeface="Times New Roman" panose="02020603050405020304" pitchFamily="18" charset="0"/>
                <a:cs typeface="Times New Roman" panose="02020603050405020304" pitchFamily="18" charset="0"/>
              </a:rPr>
              <a:t>:</a:t>
            </a:r>
            <a:r>
              <a:rPr lang="uz-Cyrl-U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O‘zbekiston</a:t>
            </a:r>
            <a:r>
              <a:rPr lang="en-US"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2015.-320 б.</a:t>
            </a:r>
          </a:p>
          <a:p>
            <a:r>
              <a:rPr lang="en-US" dirty="0">
                <a:latin typeface="Times New Roman" panose="02020603050405020304" pitchFamily="18" charset="0"/>
                <a:cs typeface="Times New Roman" panose="02020603050405020304" pitchFamily="18" charset="0"/>
              </a:rPr>
              <a:t>       ISBN 978-9943-28154-7</a:t>
            </a:r>
            <a:endParaRPr lang="uz-Cyrl-UZ" dirty="0">
              <a:latin typeface="Times New Roman" panose="02020603050405020304" pitchFamily="18" charset="0"/>
              <a:cs typeface="Times New Roman" panose="02020603050405020304" pitchFamily="18" charset="0"/>
            </a:endParaRPr>
          </a:p>
        </p:txBody>
      </p:sp>
      <p:sp>
        <p:nvSpPr>
          <p:cNvPr id="6" name="Yozuv 5">
            <a:extLst>
              <a:ext uri="{FF2B5EF4-FFF2-40B4-BE49-F238E27FC236}">
                <a16:creationId xmlns:a16="http://schemas.microsoft.com/office/drawing/2014/main" id="{EE429FC6-7235-2175-70B4-196A93E38110}"/>
              </a:ext>
            </a:extLst>
          </p:cNvPr>
          <p:cNvSpPr txBox="1"/>
          <p:nvPr/>
        </p:nvSpPr>
        <p:spPr>
          <a:xfrm>
            <a:off x="3258604" y="1957539"/>
            <a:ext cx="7321428" cy="646331"/>
          </a:xfrm>
          <a:prstGeom prst="rect">
            <a:avLst/>
          </a:prstGeom>
          <a:noFill/>
        </p:spPr>
        <p:txBody>
          <a:bodyPr wrap="none" rtlCol="0">
            <a:spAutoFit/>
          </a:bodyPr>
          <a:lstStyle/>
          <a:p>
            <a:r>
              <a:rPr lang="uz-Cyrl-UZ" dirty="0"/>
              <a:t> </a:t>
            </a:r>
            <a:r>
              <a:rPr lang="en-US" dirty="0"/>
              <a:t>     </a:t>
            </a:r>
            <a:r>
              <a:rPr lang="uz-Cyrl-UZ" dirty="0">
                <a:latin typeface="Times New Roman" panose="02020603050405020304" pitchFamily="18" charset="0"/>
                <a:cs typeface="Times New Roman" panose="02020603050405020304" pitchFamily="18" charset="0"/>
              </a:rPr>
              <a:t>Ушбу сайланмага Ўзбекистон Қаҳрамони Эркин Воҳидовнинг турли </a:t>
            </a:r>
          </a:p>
          <a:p>
            <a:r>
              <a:rPr lang="uz-Cyrl-UZ" dirty="0">
                <a:latin typeface="Times New Roman" panose="02020603050405020304" pitchFamily="18" charset="0"/>
                <a:cs typeface="Times New Roman" panose="02020603050405020304" pitchFamily="18" charset="0"/>
              </a:rPr>
              <a:t>йилларда яратган  дилбар шеърларининг энг саралари жамланган.</a:t>
            </a:r>
          </a:p>
        </p:txBody>
      </p:sp>
      <p:pic>
        <p:nvPicPr>
          <p:cNvPr id="7" name="Rasm 6">
            <a:extLst>
              <a:ext uri="{FF2B5EF4-FFF2-40B4-BE49-F238E27FC236}">
                <a16:creationId xmlns:a16="http://schemas.microsoft.com/office/drawing/2014/main" id="{E046B2D2-A5F6-526C-E746-69DC9491D5B1}"/>
              </a:ext>
            </a:extLst>
          </p:cNvPr>
          <p:cNvPicPr>
            <a:picLocks noChangeAspect="1"/>
          </p:cNvPicPr>
          <p:nvPr/>
        </p:nvPicPr>
        <p:blipFill>
          <a:blip r:embed="rId4"/>
          <a:stretch>
            <a:fillRect/>
          </a:stretch>
        </p:blipFill>
        <p:spPr>
          <a:xfrm>
            <a:off x="8760543" y="3346678"/>
            <a:ext cx="3061810" cy="3226593"/>
          </a:xfrm>
          <a:prstGeom prst="rect">
            <a:avLst/>
          </a:prstGeom>
          <a:blipFill>
            <a:blip r:embed="rId5">
              <a:alphaModFix amt="76000"/>
            </a:blip>
            <a:tile tx="0" ty="0" sx="100000" sy="100000" flip="none" algn="tl"/>
          </a:blipFill>
          <a:ln w="28575" cap="rnd">
            <a:solidFill>
              <a:srgbClr val="7030A0"/>
            </a:solidFill>
          </a:ln>
          <a:effectLst>
            <a:glow rad="139700">
              <a:schemeClr val="accent3">
                <a:satMod val="175000"/>
                <a:alpha val="40000"/>
              </a:schemeClr>
            </a:glow>
            <a:outerShdw blurRad="36195" dist="12700" dir="11400000" algn="tl" rotWithShape="0">
              <a:srgbClr val="000000">
                <a:alpha val="33000"/>
              </a:srgbClr>
            </a:outerShdw>
          </a:effectLst>
          <a:scene3d>
            <a:camera prst="perspectiveContrastingLeftFacing">
              <a:rot lat="540000" lon="1800000" rev="0"/>
            </a:camera>
            <a:lightRig rig="soft" dir="t"/>
          </a:scene3d>
          <a:sp3d contourW="12700" prstMaterial="matte">
            <a:bevelT w="63500" h="50800"/>
            <a:contourClr>
              <a:srgbClr val="C0C0C0"/>
            </a:contourClr>
          </a:sp3d>
        </p:spPr>
      </p:pic>
      <p:sp>
        <p:nvSpPr>
          <p:cNvPr id="8" name="Yozuv 7">
            <a:extLst>
              <a:ext uri="{FF2B5EF4-FFF2-40B4-BE49-F238E27FC236}">
                <a16:creationId xmlns:a16="http://schemas.microsoft.com/office/drawing/2014/main" id="{897E2C68-FF7B-5E1B-5286-7A5BD745FCCB}"/>
              </a:ext>
            </a:extLst>
          </p:cNvPr>
          <p:cNvSpPr txBox="1"/>
          <p:nvPr/>
        </p:nvSpPr>
        <p:spPr>
          <a:xfrm>
            <a:off x="577069" y="3156073"/>
            <a:ext cx="2095445" cy="923330"/>
          </a:xfrm>
          <a:prstGeom prst="rect">
            <a:avLst/>
          </a:prstGeom>
          <a:noFill/>
        </p:spPr>
        <p:txBody>
          <a:bodyPr wrap="none" rtlCol="0">
            <a:spAutoFit/>
          </a:bodyPr>
          <a:lstStyle/>
          <a:p>
            <a:r>
              <a:rPr lang="uz-Cyrl-UZ" b="1" dirty="0">
                <a:latin typeface="Times New Roman" panose="02020603050405020304" pitchFamily="18" charset="0"/>
                <a:cs typeface="Times New Roman" panose="02020603050405020304" pitchFamily="18" charset="0"/>
              </a:rPr>
              <a:t>УЎК 821,512,133-1</a:t>
            </a:r>
          </a:p>
          <a:p>
            <a:r>
              <a:rPr lang="uz-Cyrl-UZ" b="1" dirty="0">
                <a:latin typeface="Times New Roman" panose="02020603050405020304" pitchFamily="18" charset="0"/>
                <a:cs typeface="Times New Roman" panose="02020603050405020304" pitchFamily="18" charset="0"/>
              </a:rPr>
              <a:t>КБК 84(5Ў)6</a:t>
            </a:r>
          </a:p>
          <a:p>
            <a:r>
              <a:rPr lang="uz-Cyrl-UZ" b="1" dirty="0">
                <a:latin typeface="Times New Roman" panose="02020603050405020304" pitchFamily="18" charset="0"/>
                <a:cs typeface="Times New Roman" panose="02020603050405020304" pitchFamily="18" charset="0"/>
              </a:rPr>
              <a:t>     В 88</a:t>
            </a:r>
          </a:p>
        </p:txBody>
      </p:sp>
      <p:sp>
        <p:nvSpPr>
          <p:cNvPr id="2" name="Yozuv 1">
            <a:extLst>
              <a:ext uri="{FF2B5EF4-FFF2-40B4-BE49-F238E27FC236}">
                <a16:creationId xmlns:a16="http://schemas.microsoft.com/office/drawing/2014/main" id="{A439DFDF-EA79-3855-CA83-9D9193B78A0B}"/>
              </a:ext>
            </a:extLst>
          </p:cNvPr>
          <p:cNvSpPr txBox="1"/>
          <p:nvPr/>
        </p:nvSpPr>
        <p:spPr>
          <a:xfrm>
            <a:off x="-328035" y="3978926"/>
            <a:ext cx="9415773" cy="1754326"/>
          </a:xfrm>
          <a:prstGeom prst="rect">
            <a:avLst/>
          </a:prstGeom>
          <a:noFill/>
        </p:spPr>
        <p:txBody>
          <a:bodyPr wrap="square" rtlCol="0">
            <a:spAutoFit/>
          </a:bodyPr>
          <a:lstStyle/>
          <a:p>
            <a:r>
              <a:rPr lang="uz-Cyrl-UZ" b="1" dirty="0"/>
              <a:t>                  </a:t>
            </a:r>
            <a:r>
              <a:rPr lang="uz-Cyrl-UZ" b="1" dirty="0">
                <a:latin typeface="Times New Roman" panose="02020603050405020304" pitchFamily="18" charset="0"/>
                <a:cs typeface="Times New Roman" panose="02020603050405020304" pitchFamily="18" charset="0"/>
              </a:rPr>
              <a:t>Воҳидов, Эркин</a:t>
            </a:r>
          </a:p>
          <a:p>
            <a:r>
              <a:rPr lang="uz-Cyrl-UZ" dirty="0">
                <a:latin typeface="Times New Roman" panose="02020603050405020304" pitchFamily="18" charset="0"/>
                <a:cs typeface="Times New Roman" panose="02020603050405020304" pitchFamily="18" charset="0"/>
              </a:rPr>
              <a:t>                    Девон.Сенга  бахтдан тахт тиларман</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Ғазаллар, мухаммаслар, қасидалар,қитъа ва </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фардлар/ Э.Воҳидов.-Тошкент</a:t>
            </a:r>
            <a:r>
              <a:rPr lang="ru-RU"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Ғафур Ғулом номидаги нашриёт-матбаа уйи, 2017,-                                </a:t>
            </a:r>
          </a:p>
          <a:p>
            <a:r>
              <a:rPr lang="uz-Cyrl-U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  208 б</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ISBN 9789943-4914-6-5</a:t>
            </a:r>
          </a:p>
          <a:p>
            <a:endParaRPr lang="uz-Cyrl-UZ" dirty="0">
              <a:latin typeface="Times New Roman" panose="02020603050405020304" pitchFamily="18" charset="0"/>
              <a:cs typeface="Times New Roman" panose="02020603050405020304" pitchFamily="18" charset="0"/>
            </a:endParaRPr>
          </a:p>
        </p:txBody>
      </p:sp>
      <p:sp>
        <p:nvSpPr>
          <p:cNvPr id="9" name="Yozuv 8">
            <a:extLst>
              <a:ext uri="{FF2B5EF4-FFF2-40B4-BE49-F238E27FC236}">
                <a16:creationId xmlns:a16="http://schemas.microsoft.com/office/drawing/2014/main" id="{F2031D7A-2388-3B09-4F05-6E2E5FFD72D6}"/>
              </a:ext>
            </a:extLst>
          </p:cNvPr>
          <p:cNvSpPr txBox="1"/>
          <p:nvPr/>
        </p:nvSpPr>
        <p:spPr>
          <a:xfrm>
            <a:off x="443798" y="5372943"/>
            <a:ext cx="8643940" cy="1200329"/>
          </a:xfrm>
          <a:prstGeom prst="rect">
            <a:avLst/>
          </a:prstGeom>
          <a:noFill/>
        </p:spPr>
        <p:txBody>
          <a:bodyPr wrap="square" rtlCol="0">
            <a:spAutoFit/>
          </a:bodyPr>
          <a:lstStyle/>
          <a:p>
            <a:pPr algn="just"/>
            <a:r>
              <a:rPr lang="uz-Cyrl-UZ" dirty="0">
                <a:latin typeface="Times New Roman" panose="02020603050405020304" pitchFamily="18" charset="0"/>
                <a:cs typeface="Times New Roman" panose="02020603050405020304" pitchFamily="18" charset="0"/>
              </a:rPr>
              <a:t>     Адабиётда асрлар  ошсада ўлмас мавзулар бор.Уларнинг энг  машҳурлари </a:t>
            </a:r>
          </a:p>
          <a:p>
            <a:pPr algn="just"/>
            <a:r>
              <a:rPr lang="uz-Cyrl-UZ" dirty="0">
                <a:latin typeface="Times New Roman" panose="02020603050405020304" pitchFamily="18" charset="0"/>
                <a:cs typeface="Times New Roman" panose="02020603050405020304" pitchFamily="18" charset="0"/>
              </a:rPr>
              <a:t>эзгулик. Меҳр-муҳаббат, Ватанга садоқат мавзуларидир. Ҳассос шоиримиз</a:t>
            </a:r>
          </a:p>
          <a:p>
            <a:pPr algn="just"/>
            <a:r>
              <a:rPr lang="uz-Cyrl-UZ">
                <a:latin typeface="Times New Roman" panose="02020603050405020304" pitchFamily="18" charset="0"/>
                <a:cs typeface="Times New Roman" panose="02020603050405020304" pitchFamily="18" charset="0"/>
              </a:rPr>
              <a:t>Эркин </a:t>
            </a:r>
            <a:r>
              <a:rPr lang="uz-Cyrl-UZ" dirty="0">
                <a:latin typeface="Times New Roman" panose="02020603050405020304" pitchFamily="18" charset="0"/>
                <a:cs typeface="Times New Roman" panose="02020603050405020304" pitchFamily="18" charset="0"/>
              </a:rPr>
              <a:t>Воҳидов бу мавзуларда гўзал мисраларни кўп ва ҳўп битганлар. Ушбу </a:t>
            </a:r>
          </a:p>
          <a:p>
            <a:pPr algn="just"/>
            <a:r>
              <a:rPr lang="uz-Cyrl-UZ" dirty="0">
                <a:latin typeface="Times New Roman" panose="02020603050405020304" pitchFamily="18" charset="0"/>
                <a:cs typeface="Times New Roman" panose="02020603050405020304" pitchFamily="18" charset="0"/>
              </a:rPr>
              <a:t>девондага шоирнинг турли йиллардаги ижод маҳсуллари тўпланган </a:t>
            </a:r>
          </a:p>
        </p:txBody>
      </p:sp>
    </p:spTree>
    <p:extLst>
      <p:ext uri="{BB962C8B-B14F-4D97-AF65-F5344CB8AC3E}">
        <p14:creationId xmlns:p14="http://schemas.microsoft.com/office/powerpoint/2010/main" val="314322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6000"/>
            <a:lum/>
          </a:blip>
          <a:srcRect/>
          <a:tile tx="0" ty="0" sx="100000" sy="100000" flip="none" algn="tl"/>
        </a:blipFill>
        <a:effectLst/>
      </p:bgPr>
    </p:bg>
    <p:spTree>
      <p:nvGrpSpPr>
        <p:cNvPr id="1" name="">
          <a:extLst>
            <a:ext uri="{FF2B5EF4-FFF2-40B4-BE49-F238E27FC236}">
              <a16:creationId xmlns:a16="http://schemas.microsoft.com/office/drawing/2014/main" id="{705971E2-3FC8-A584-0EC6-170EE2BC0F57}"/>
            </a:ext>
          </a:extLst>
        </p:cNvPr>
        <p:cNvGrpSpPr/>
        <p:nvPr/>
      </p:nvGrpSpPr>
      <p:grpSpPr>
        <a:xfrm>
          <a:off x="0" y="0"/>
          <a:ext cx="0" cy="0"/>
          <a:chOff x="0" y="0"/>
          <a:chExt cx="0" cy="0"/>
        </a:xfrm>
      </p:grpSpPr>
      <p:pic>
        <p:nvPicPr>
          <p:cNvPr id="3" name="Rasm 2">
            <a:extLst>
              <a:ext uri="{FF2B5EF4-FFF2-40B4-BE49-F238E27FC236}">
                <a16:creationId xmlns:a16="http://schemas.microsoft.com/office/drawing/2014/main" id="{95F81DBF-CB6E-1475-A084-00614AC394C6}"/>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471131" y="242365"/>
            <a:ext cx="2186854" cy="2744675"/>
          </a:xfrm>
          <a:prstGeom prst="rect">
            <a:avLst/>
          </a:prstGeom>
          <a:ln>
            <a:solidFill>
              <a:srgbClr val="7030A0"/>
            </a:solidFill>
          </a:ln>
          <a:effectLst>
            <a:outerShdw blurRad="50800" dist="381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Yozuv 3">
            <a:extLst>
              <a:ext uri="{FF2B5EF4-FFF2-40B4-BE49-F238E27FC236}">
                <a16:creationId xmlns:a16="http://schemas.microsoft.com/office/drawing/2014/main" id="{1D88F4A7-9AE6-5E9A-ACD6-CAA82AC940FF}"/>
              </a:ext>
            </a:extLst>
          </p:cNvPr>
          <p:cNvSpPr txBox="1"/>
          <p:nvPr/>
        </p:nvSpPr>
        <p:spPr>
          <a:xfrm>
            <a:off x="3126658" y="242365"/>
            <a:ext cx="3524310" cy="923330"/>
          </a:xfrm>
          <a:prstGeom prst="rect">
            <a:avLst/>
          </a:prstGeom>
          <a:noFill/>
        </p:spPr>
        <p:txBody>
          <a:bodyPr wrap="square" rtlCol="0">
            <a:spAutoFit/>
          </a:bodyPr>
          <a:lstStyle/>
          <a:p>
            <a:r>
              <a:rPr lang="uz-Cyrl-UZ" b="1" dirty="0">
                <a:latin typeface="Times New Roman" panose="02020603050405020304" pitchFamily="18" charset="0"/>
                <a:cs typeface="Times New Roman" panose="02020603050405020304" pitchFamily="18" charset="0"/>
              </a:rPr>
              <a:t>УЎТ</a:t>
            </a:r>
            <a:r>
              <a:rPr lang="en-US" b="1" dirty="0">
                <a:latin typeface="Times New Roman" panose="02020603050405020304" pitchFamily="18" charset="0"/>
                <a:cs typeface="Times New Roman" panose="02020603050405020304" pitchFamily="18" charset="0"/>
              </a:rPr>
              <a:t>:</a:t>
            </a:r>
            <a:r>
              <a:rPr lang="uz-Cyrl-UZ" b="1" dirty="0">
                <a:latin typeface="Times New Roman" panose="02020603050405020304" pitchFamily="18" charset="0"/>
                <a:cs typeface="Times New Roman" panose="02020603050405020304" pitchFamily="18" charset="0"/>
              </a:rPr>
              <a:t> 821.5512.133-1(081)</a:t>
            </a:r>
            <a:endParaRPr lang="en-US" b="1" dirty="0">
              <a:latin typeface="Times New Roman" panose="02020603050405020304" pitchFamily="18" charset="0"/>
              <a:cs typeface="Times New Roman" panose="02020603050405020304" pitchFamily="18" charset="0"/>
            </a:endParaRPr>
          </a:p>
          <a:p>
            <a:r>
              <a:rPr lang="uz-Cyrl-UZ" b="1" dirty="0">
                <a:latin typeface="Times New Roman" panose="02020603050405020304" pitchFamily="18" charset="0"/>
                <a:cs typeface="Times New Roman" panose="02020603050405020304" pitchFamily="18" charset="0"/>
              </a:rPr>
              <a:t>КБТ 84 (5Ў)6</a:t>
            </a:r>
          </a:p>
          <a:p>
            <a:r>
              <a:rPr lang="uz-Cyrl-UZ" b="1" dirty="0">
                <a:latin typeface="Times New Roman" panose="02020603050405020304" pitchFamily="18" charset="0"/>
                <a:cs typeface="Times New Roman" panose="02020603050405020304" pitchFamily="18" charset="0"/>
              </a:rPr>
              <a:t>В 89</a:t>
            </a:r>
          </a:p>
        </p:txBody>
      </p:sp>
      <p:sp>
        <p:nvSpPr>
          <p:cNvPr id="5" name="Yozuv 4">
            <a:extLst>
              <a:ext uri="{FF2B5EF4-FFF2-40B4-BE49-F238E27FC236}">
                <a16:creationId xmlns:a16="http://schemas.microsoft.com/office/drawing/2014/main" id="{5E9C19E5-6F50-E54A-E622-9CA04126DD5D}"/>
              </a:ext>
            </a:extLst>
          </p:cNvPr>
          <p:cNvSpPr txBox="1"/>
          <p:nvPr/>
        </p:nvSpPr>
        <p:spPr>
          <a:xfrm>
            <a:off x="2955565" y="1165695"/>
            <a:ext cx="7488588" cy="1200329"/>
          </a:xfrm>
          <a:prstGeom prst="rect">
            <a:avLst/>
          </a:prstGeom>
          <a:noFill/>
        </p:spPr>
        <p:txBody>
          <a:bodyPr wrap="none" rtlCol="0">
            <a:spAutoFit/>
          </a:bodyPr>
          <a:lstStyle/>
          <a:p>
            <a:r>
              <a:rPr lang="uz-Cyrl-UZ" b="1" dirty="0">
                <a:latin typeface="Times New Roman" panose="02020603050405020304" pitchFamily="18" charset="0"/>
                <a:cs typeface="Times New Roman" panose="02020603050405020304" pitchFamily="18" charset="0"/>
              </a:rPr>
              <a:t>Воҳидов, Эркин.</a:t>
            </a:r>
          </a:p>
          <a:p>
            <a:r>
              <a:rPr lang="uz-Cyrl-UZ" dirty="0">
                <a:latin typeface="Times New Roman" panose="02020603050405020304" pitchFamily="18" charset="0"/>
                <a:cs typeface="Times New Roman" panose="02020603050405020304" pitchFamily="18" charset="0"/>
              </a:rPr>
              <a:t>      Севги шундай навбаҳорки</a:t>
            </a:r>
            <a:r>
              <a:rPr lang="en-US" dirty="0">
                <a:latin typeface="Times New Roman" panose="02020603050405020304" pitchFamily="18" charset="0"/>
                <a:cs typeface="Times New Roman" panose="02020603050405020304" pitchFamily="18" charset="0"/>
              </a:rPr>
              <a:t>:</a:t>
            </a:r>
            <a:r>
              <a:rPr lang="uz-Cyrl-UZ" dirty="0">
                <a:latin typeface="Times New Roman" panose="02020603050405020304" pitchFamily="18" charset="0"/>
                <a:cs typeface="Times New Roman" panose="02020603050405020304" pitchFamily="18" charset="0"/>
              </a:rPr>
              <a:t> Шеърлар/ Эркин Воҳидов.- Т</a:t>
            </a:r>
            <a:r>
              <a:rPr lang="en-US" dirty="0">
                <a:latin typeface="Times New Roman" panose="02020603050405020304" pitchFamily="18" charset="0"/>
                <a:cs typeface="Times New Roman" panose="02020603050405020304" pitchFamily="18" charset="0"/>
              </a:rPr>
              <a:t>o</a:t>
            </a:r>
            <a:r>
              <a:rPr lang="uz-Cyrl-UZ" dirty="0">
                <a:latin typeface="Times New Roman" panose="02020603050405020304" pitchFamily="18" charset="0"/>
                <a:cs typeface="Times New Roman" panose="02020603050405020304" pitchFamily="18" charset="0"/>
              </a:rPr>
              <a:t>ошкент.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O’zbekiston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milliy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ensiklopediyasi</a:t>
            </a:r>
            <a:r>
              <a:rPr lang="en-US"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Давлат илмий нашриёти, 2018.-144 б.</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ISBN 978-9943-07-645-7</a:t>
            </a:r>
            <a:endParaRPr lang="uz-Cyrl-UZ" dirty="0">
              <a:latin typeface="Times New Roman" panose="02020603050405020304" pitchFamily="18" charset="0"/>
              <a:cs typeface="Times New Roman" panose="02020603050405020304" pitchFamily="18" charset="0"/>
            </a:endParaRPr>
          </a:p>
        </p:txBody>
      </p:sp>
      <p:sp>
        <p:nvSpPr>
          <p:cNvPr id="6" name="Yozuv 5">
            <a:extLst>
              <a:ext uri="{FF2B5EF4-FFF2-40B4-BE49-F238E27FC236}">
                <a16:creationId xmlns:a16="http://schemas.microsoft.com/office/drawing/2014/main" id="{2C3D09A5-CCA1-5895-6BCF-A6C6A2DB8E08}"/>
              </a:ext>
            </a:extLst>
          </p:cNvPr>
          <p:cNvSpPr txBox="1"/>
          <p:nvPr/>
        </p:nvSpPr>
        <p:spPr>
          <a:xfrm>
            <a:off x="2618490" y="2306209"/>
            <a:ext cx="9065342"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Ушбу сайланмада Ўзбекистон Қаҳрамони, Ўзбекистон  халқ шоири</a:t>
            </a:r>
            <a:r>
              <a:rPr lang="en-US"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Эркин Воҳидов</a:t>
            </a:r>
            <a:r>
              <a:rPr lang="en-US"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қаламига  мансуб инсон қалбининг энг инжа туйғуси-муҳаббат тараннуми  ҳақидаги шеърлар жамланган.</a:t>
            </a:r>
          </a:p>
        </p:txBody>
      </p:sp>
      <p:pic>
        <p:nvPicPr>
          <p:cNvPr id="7" name="Rasm 6">
            <a:extLst>
              <a:ext uri="{FF2B5EF4-FFF2-40B4-BE49-F238E27FC236}">
                <a16:creationId xmlns:a16="http://schemas.microsoft.com/office/drawing/2014/main" id="{9FD93ED9-F40A-EF54-50EF-5C9FF63E73DD}"/>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9252944" y="3628462"/>
            <a:ext cx="2186854" cy="2865120"/>
          </a:xfrm>
          <a:prstGeom prst="rect">
            <a:avLst/>
          </a:prstGeom>
          <a:solidFill>
            <a:srgbClr val="FFFFFF">
              <a:shade val="85000"/>
            </a:srgbClr>
          </a:solidFill>
          <a:ln w="28575" cap="rnd">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8" name="Yozuv 7">
            <a:extLst>
              <a:ext uri="{FF2B5EF4-FFF2-40B4-BE49-F238E27FC236}">
                <a16:creationId xmlns:a16="http://schemas.microsoft.com/office/drawing/2014/main" id="{C57F9D00-A0D3-6F5C-D9AE-29E8317842EF}"/>
              </a:ext>
            </a:extLst>
          </p:cNvPr>
          <p:cNvSpPr txBox="1"/>
          <p:nvPr/>
        </p:nvSpPr>
        <p:spPr>
          <a:xfrm>
            <a:off x="534863" y="3294740"/>
            <a:ext cx="2591795"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UO‘K: 81,512,33-1</a:t>
            </a:r>
          </a:p>
          <a:p>
            <a:r>
              <a:rPr lang="en-US" b="1" dirty="0">
                <a:latin typeface="Times New Roman" panose="02020603050405020304" pitchFamily="18" charset="0"/>
                <a:cs typeface="Times New Roman" panose="02020603050405020304" pitchFamily="18" charset="0"/>
              </a:rPr>
              <a:t>KBK 84 (5O‘)6</a:t>
            </a:r>
          </a:p>
          <a:p>
            <a:r>
              <a:rPr lang="en-US" b="1" dirty="0">
                <a:latin typeface="Times New Roman" panose="02020603050405020304" pitchFamily="18" charset="0"/>
                <a:cs typeface="Times New Roman" panose="02020603050405020304" pitchFamily="18" charset="0"/>
              </a:rPr>
              <a:t>V 89</a:t>
            </a:r>
            <a:endParaRPr lang="uz-Cyrl-UZ" b="1" dirty="0">
              <a:latin typeface="Times New Roman" panose="02020603050405020304" pitchFamily="18" charset="0"/>
              <a:cs typeface="Times New Roman" panose="02020603050405020304" pitchFamily="18" charset="0"/>
            </a:endParaRPr>
          </a:p>
        </p:txBody>
      </p:sp>
      <p:sp>
        <p:nvSpPr>
          <p:cNvPr id="9" name="Yozuv 8">
            <a:extLst>
              <a:ext uri="{FF2B5EF4-FFF2-40B4-BE49-F238E27FC236}">
                <a16:creationId xmlns:a16="http://schemas.microsoft.com/office/drawing/2014/main" id="{E3FEF7A5-0771-4E81-95F0-5919D29C5F03}"/>
              </a:ext>
            </a:extLst>
          </p:cNvPr>
          <p:cNvSpPr txBox="1"/>
          <p:nvPr/>
        </p:nvSpPr>
        <p:spPr>
          <a:xfrm>
            <a:off x="468341" y="4093054"/>
            <a:ext cx="8259093" cy="1200329"/>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Vohidov</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Erkin</a:t>
            </a:r>
            <a:r>
              <a:rPr lang="en-US" b="1"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Dilda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ishq</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daryochadir</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Matn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She`riy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to‘plam</a:t>
            </a:r>
            <a:r>
              <a:rPr lang="en-US" dirty="0">
                <a:latin typeface="Times New Roman" panose="02020603050405020304" pitchFamily="18" charset="0"/>
                <a:cs typeface="Times New Roman" panose="02020603050405020304" pitchFamily="18" charset="0"/>
              </a:rPr>
              <a:t> / E. </a:t>
            </a:r>
            <a:r>
              <a:rPr lang="en-US" dirty="0" err="1">
                <a:latin typeface="Times New Roman" panose="02020603050405020304" pitchFamily="18" charset="0"/>
                <a:cs typeface="Times New Roman" panose="02020603050405020304" pitchFamily="18" charset="0"/>
              </a:rPr>
              <a:t>Vohidov</a:t>
            </a:r>
            <a:r>
              <a:rPr lang="en-US" dirty="0">
                <a:latin typeface="Times New Roman" panose="02020603050405020304" pitchFamily="18" charset="0"/>
                <a:cs typeface="Times New Roman" panose="02020603050405020304" pitchFamily="18" charset="0"/>
              </a:rPr>
              <a:t>.-T</a:t>
            </a:r>
            <a:r>
              <a:rPr lang="ru-RU" dirty="0">
                <a:latin typeface="Times New Roman" panose="02020603050405020304" pitchFamily="18" charset="0"/>
                <a:cs typeface="Times New Roman" panose="02020603050405020304" pitchFamily="18" charset="0"/>
              </a:rPr>
              <a:t>о</a:t>
            </a:r>
            <a:r>
              <a:rPr lang="en-US" dirty="0" err="1">
                <a:latin typeface="Times New Roman" panose="02020603050405020304" pitchFamily="18" charset="0"/>
                <a:cs typeface="Times New Roman" panose="02020603050405020304" pitchFamily="18" charset="0"/>
              </a:rPr>
              <a:t>shkent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Ziyo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nashr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nashriyoti</a:t>
            </a:r>
            <a:r>
              <a:rPr lang="en-US" dirty="0">
                <a:latin typeface="Times New Roman" panose="02020603050405020304" pitchFamily="18" charset="0"/>
                <a:cs typeface="Times New Roman" panose="02020603050405020304" pitchFamily="18" charset="0"/>
              </a:rPr>
              <a:t>, 2019,-128 b.</a:t>
            </a:r>
          </a:p>
          <a:p>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ISBN 978-99-43-5705-8-0</a:t>
            </a:r>
            <a:endParaRPr lang="uz-Cyrl-UZ" dirty="0">
              <a:latin typeface="Times New Roman" panose="02020603050405020304" pitchFamily="18" charset="0"/>
              <a:cs typeface="Times New Roman" panose="02020603050405020304" pitchFamily="18" charset="0"/>
            </a:endParaRPr>
          </a:p>
        </p:txBody>
      </p:sp>
      <p:sp>
        <p:nvSpPr>
          <p:cNvPr id="10" name="Yozuv 9">
            <a:extLst>
              <a:ext uri="{FF2B5EF4-FFF2-40B4-BE49-F238E27FC236}">
                <a16:creationId xmlns:a16="http://schemas.microsoft.com/office/drawing/2014/main" id="{6E787D26-8FC1-210E-08D2-3FFF7774B379}"/>
              </a:ext>
            </a:extLst>
          </p:cNvPr>
          <p:cNvSpPr txBox="1"/>
          <p:nvPr/>
        </p:nvSpPr>
        <p:spPr>
          <a:xfrm>
            <a:off x="291361" y="5400548"/>
            <a:ext cx="10616014" cy="1200329"/>
          </a:xfrm>
          <a:prstGeom prst="rect">
            <a:avLst/>
          </a:prstGeom>
          <a:noFill/>
        </p:spPr>
        <p:txBody>
          <a:bodyPr wrap="square" rtlCol="0">
            <a:spAutoFit/>
          </a:bodyPr>
          <a:lstStyle/>
          <a:p>
            <a:pPr algn="just"/>
            <a:r>
              <a:rPr lang="en-US" dirty="0"/>
              <a:t>        </a:t>
            </a:r>
            <a:r>
              <a:rPr lang="en-US" dirty="0" err="1">
                <a:latin typeface="Times New Roman" panose="02020603050405020304" pitchFamily="18" charset="0"/>
                <a:cs typeface="Times New Roman" panose="02020603050405020304" pitchFamily="18" charset="0"/>
              </a:rPr>
              <a:t>Muhabbat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insonga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Yaratgan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tomonidan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etilgan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oliy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tuyg’udir.Bu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tuyg’u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asrlar</a:t>
            </a:r>
            <a:r>
              <a:rPr lang="en-US" dirty="0">
                <a:latin typeface="Times New Roman" panose="02020603050405020304" pitchFamily="18" charset="0"/>
                <a:cs typeface="Times New Roman" panose="02020603050405020304" pitchFamily="18" charset="0"/>
              </a:rPr>
              <a:t> </a:t>
            </a:r>
          </a:p>
          <a:p>
            <a:pPr algn="just"/>
            <a:r>
              <a:rPr lang="en-US" dirty="0" err="1">
                <a:latin typeface="Times New Roman" panose="02020603050405020304" pitchFamily="18" charset="0"/>
                <a:cs typeface="Times New Roman" panose="02020603050405020304" pitchFamily="18" charset="0"/>
              </a:rPr>
              <a:t>mobaynida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shoirlarni</a:t>
            </a:r>
            <a:r>
              <a:rPr lang="en-US" dirty="0">
                <a:latin typeface="Times New Roman" panose="02020603050405020304" pitchFamily="18" charset="0"/>
                <a:cs typeface="Times New Roman" panose="02020603050405020304" pitchFamily="18" charset="0"/>
              </a:rPr>
              <a:t> Qalam </a:t>
            </a:r>
            <a:r>
              <a:rPr lang="en-US" dirty="0" err="1">
                <a:latin typeface="Times New Roman" panose="02020603050405020304" pitchFamily="18" charset="0"/>
                <a:cs typeface="Times New Roman" panose="02020603050405020304" pitchFamily="18" charset="0"/>
              </a:rPr>
              <a:t>tebratishga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undab</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kelgan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qudrat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manbayidir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O’zbekiston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xalq</a:t>
            </a:r>
            <a:r>
              <a:rPr lang="en-US" dirty="0">
                <a:latin typeface="Times New Roman" panose="02020603050405020304" pitchFamily="18" charset="0"/>
                <a:cs typeface="Times New Roman" panose="02020603050405020304" pitchFamily="18" charset="0"/>
              </a:rPr>
              <a:t> </a:t>
            </a:r>
          </a:p>
          <a:p>
            <a:pPr algn="just"/>
            <a:r>
              <a:rPr lang="en-US" dirty="0" err="1">
                <a:latin typeface="Times New Roman" panose="02020603050405020304" pitchFamily="18" charset="0"/>
                <a:cs typeface="Times New Roman" panose="02020603050405020304" pitchFamily="18" charset="0"/>
              </a:rPr>
              <a:t>shoiri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Erkin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Vohidov</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qalamiga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mansub</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ushbu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she`riy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guldasta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inson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qalbining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inja</a:t>
            </a:r>
            <a:endParaRPr lang="en-US" dirty="0">
              <a:latin typeface="Times New Roman" panose="02020603050405020304" pitchFamily="18" charset="0"/>
              <a:cs typeface="Times New Roman" panose="02020603050405020304" pitchFamily="18" charset="0"/>
            </a:endParaRPr>
          </a:p>
          <a:p>
            <a:pPr algn="just"/>
            <a:r>
              <a:rPr lang="en-US" dirty="0" err="1">
                <a:latin typeface="Times New Roman" panose="02020603050405020304" pitchFamily="18" charset="0"/>
                <a:cs typeface="Times New Roman" panose="02020603050405020304" pitchFamily="18" charset="0"/>
              </a:rPr>
              <a:t>tuyg`usi-muhabbatga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bag’ishlangan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she`rlardan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saralandi</a:t>
            </a:r>
            <a:r>
              <a:rPr lang="uz-Cyrl-UZ"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584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6000"/>
            <a:lum/>
          </a:blip>
          <a:srcRect/>
          <a:tile tx="0" ty="0" sx="100000" sy="100000" flip="none" algn="tl"/>
        </a:blipFill>
        <a:effectLst/>
      </p:bgPr>
    </p:bg>
    <p:spTree>
      <p:nvGrpSpPr>
        <p:cNvPr id="1" name="">
          <a:extLst>
            <a:ext uri="{FF2B5EF4-FFF2-40B4-BE49-F238E27FC236}">
              <a16:creationId xmlns:a16="http://schemas.microsoft.com/office/drawing/2014/main" id="{8C8679E9-18F6-5B9A-C589-450DFA5340E9}"/>
            </a:ext>
          </a:extLst>
        </p:cNvPr>
        <p:cNvGrpSpPr/>
        <p:nvPr/>
      </p:nvGrpSpPr>
      <p:grpSpPr>
        <a:xfrm>
          <a:off x="0" y="0"/>
          <a:ext cx="0" cy="0"/>
          <a:chOff x="0" y="0"/>
          <a:chExt cx="0" cy="0"/>
        </a:xfrm>
      </p:grpSpPr>
      <p:sp>
        <p:nvSpPr>
          <p:cNvPr id="2" name="Yozuv 1">
            <a:extLst>
              <a:ext uri="{FF2B5EF4-FFF2-40B4-BE49-F238E27FC236}">
                <a16:creationId xmlns:a16="http://schemas.microsoft.com/office/drawing/2014/main" id="{6D63ECEB-73F9-B374-6B2A-146E5943EBCB}"/>
              </a:ext>
            </a:extLst>
          </p:cNvPr>
          <p:cNvSpPr txBox="1"/>
          <p:nvPr/>
        </p:nvSpPr>
        <p:spPr>
          <a:xfrm>
            <a:off x="3503304" y="394072"/>
            <a:ext cx="8336707" cy="3046988"/>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UO‘K:8213512,133-1</a:t>
            </a:r>
          </a:p>
          <a:p>
            <a:r>
              <a:rPr lang="en-US" sz="1600" b="1" dirty="0">
                <a:latin typeface="Times New Roman" panose="02020603050405020304" pitchFamily="18" charset="0"/>
                <a:cs typeface="Times New Roman" panose="02020603050405020304" pitchFamily="18" charset="0"/>
              </a:rPr>
              <a:t>KBK 84(5O‘)6</a:t>
            </a:r>
          </a:p>
          <a:p>
            <a:r>
              <a:rPr lang="en-US" sz="1600" b="1" dirty="0">
                <a:latin typeface="Times New Roman" panose="02020603050405020304" pitchFamily="18" charset="0"/>
                <a:cs typeface="Times New Roman" panose="02020603050405020304" pitchFamily="18" charset="0"/>
              </a:rPr>
              <a:t>V 89</a:t>
            </a:r>
          </a:p>
          <a:p>
            <a:r>
              <a:rPr lang="en-US" sz="1600" b="1"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Vohidov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Erkin</a:t>
            </a:r>
            <a:r>
              <a:rPr lang="en-US" sz="1600" dirty="0">
                <a:latin typeface="Times New Roman" panose="02020603050405020304" pitchFamily="18" charset="0"/>
                <a:cs typeface="Times New Roman" panose="02020603050405020304" pitchFamily="18" charset="0"/>
              </a:rPr>
              <a:t>.</a:t>
            </a:r>
          </a:p>
          <a:p>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Vatan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sog’inchi</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Matn</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She’riy</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to’plam</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E.Vohidov</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Toshkent.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Ziyo</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nashr</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nashriyoti</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2019. – 128 b.</a:t>
            </a:r>
          </a:p>
          <a:p>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ISBN 978-9943-57057-3</a:t>
            </a:r>
          </a:p>
          <a:p>
            <a:pPr algn="just"/>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Erkin</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Vohidov</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she’rlarini</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sevib</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mutolaa</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qilamiz</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Boisi</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shoirning</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so‘zi</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tiniq</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ich-</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ichidan</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nurlanib</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turadi</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Nafislik</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zarofat</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shaffoflik</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dilso‘zlik</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Erkin</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Vohidov</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she’riyatining</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umrboqiyligini</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ta’minlaydigan</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sifatlardir</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Ushbu</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to‘plamda</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O‘zbekiston</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qahramoni</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O‘zbekiston</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xalq</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shoiri</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Erkin</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Vohidovning</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turli</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yillarda</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yaratilgan</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dilbar</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she’rlarining</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eng</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saralari</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jamlangan</a:t>
            </a:r>
            <a:r>
              <a:rPr 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uz-Cyrl-UZ"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Rasm 2">
            <a:extLst>
              <a:ext uri="{FF2B5EF4-FFF2-40B4-BE49-F238E27FC236}">
                <a16:creationId xmlns:a16="http://schemas.microsoft.com/office/drawing/2014/main" id="{0713D0B7-3576-A0FA-B33B-2C469EC5A04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44013" y="318719"/>
            <a:ext cx="2160000" cy="2616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isometricOffAxis2Left"/>
            <a:lightRig rig="twoPt" dir="t">
              <a:rot lat="0" lon="0" rev="7200000"/>
            </a:lightRig>
          </a:scene3d>
          <a:sp3d>
            <a:bevelT w="25400" h="19050"/>
            <a:contourClr>
              <a:srgbClr val="FFFFFF"/>
            </a:contourClr>
          </a:sp3d>
        </p:spPr>
      </p:pic>
      <p:pic>
        <p:nvPicPr>
          <p:cNvPr id="6" name="Rasm 5">
            <a:extLst>
              <a:ext uri="{FF2B5EF4-FFF2-40B4-BE49-F238E27FC236}">
                <a16:creationId xmlns:a16="http://schemas.microsoft.com/office/drawing/2014/main" id="{5D8DC818-486B-52B8-923B-0AFB6FCFA5E6}"/>
              </a:ext>
            </a:extLst>
          </p:cNvPr>
          <p:cNvPicPr>
            <a:picLocks noChangeAspect="1"/>
          </p:cNvPicPr>
          <p:nvPr/>
        </p:nvPicPr>
        <p:blipFill>
          <a:blip r:embed="rId5"/>
          <a:stretch>
            <a:fillRect/>
          </a:stretch>
        </p:blipFill>
        <p:spPr>
          <a:xfrm>
            <a:off x="9407497" y="3663419"/>
            <a:ext cx="2432515" cy="3194581"/>
          </a:xfrm>
          <a:prstGeom prst="rect">
            <a:avLst/>
          </a:prstGeom>
        </p:spPr>
      </p:pic>
      <p:sp>
        <p:nvSpPr>
          <p:cNvPr id="10" name="Yozuv 9">
            <a:extLst>
              <a:ext uri="{FF2B5EF4-FFF2-40B4-BE49-F238E27FC236}">
                <a16:creationId xmlns:a16="http://schemas.microsoft.com/office/drawing/2014/main" id="{EA529248-1F1B-2A8B-4A25-992D2AAA454C}"/>
              </a:ext>
            </a:extLst>
          </p:cNvPr>
          <p:cNvSpPr txBox="1"/>
          <p:nvPr/>
        </p:nvSpPr>
        <p:spPr>
          <a:xfrm>
            <a:off x="351988" y="3664039"/>
            <a:ext cx="9055510" cy="3416320"/>
          </a:xfrm>
          <a:prstGeom prst="rect">
            <a:avLst/>
          </a:prstGeom>
          <a:noFill/>
        </p:spPr>
        <p:txBody>
          <a:bodyPr wrap="square" rtlCol="0">
            <a:spAutoFit/>
          </a:bodyPr>
          <a:lstStyle/>
          <a:p>
            <a:r>
              <a:rPr lang="uz-Cyrl-UZ" dirty="0">
                <a:latin typeface="Times New Roman" panose="02020603050405020304" pitchFamily="18" charset="0"/>
                <a:cs typeface="Times New Roman" panose="02020603050405020304" pitchFamily="18" charset="0"/>
              </a:rPr>
              <a:t>     УЎК:821,222,8-1</a:t>
            </a:r>
          </a:p>
          <a:p>
            <a:r>
              <a:rPr lang="uz-Cyrl-UZ" dirty="0">
                <a:latin typeface="Times New Roman" panose="02020603050405020304" pitchFamily="18" charset="0"/>
                <a:cs typeface="Times New Roman" panose="02020603050405020304" pitchFamily="18" charset="0"/>
              </a:rPr>
              <a:t>     БКБ:84(5Ў)7</a:t>
            </a:r>
          </a:p>
          <a:p>
            <a:r>
              <a:rPr lang="uz-Cyrl-UZ" dirty="0">
                <a:latin typeface="Times New Roman" panose="02020603050405020304" pitchFamily="18" charset="0"/>
                <a:cs typeface="Times New Roman" panose="02020603050405020304" pitchFamily="18" charset="0"/>
              </a:rPr>
              <a:t>     В-68</a:t>
            </a:r>
          </a:p>
          <a:p>
            <a:r>
              <a:rPr lang="uz-Cyrl-UZ" dirty="0"/>
              <a:t>     В</a:t>
            </a:r>
            <a:r>
              <a:rPr lang="uz-Cyrl-UZ" dirty="0">
                <a:latin typeface="Times New Roman" panose="02020603050405020304" pitchFamily="18" charset="0"/>
                <a:cs typeface="Times New Roman" panose="02020603050405020304" pitchFamily="18" charset="0"/>
              </a:rPr>
              <a:t>оҳидов,Эркин</a:t>
            </a:r>
          </a:p>
          <a:p>
            <a:r>
              <a:rPr lang="uz-Cyrl-UZ" dirty="0">
                <a:latin typeface="Times New Roman" panose="02020603050405020304" pitchFamily="18" charset="0"/>
                <a:cs typeface="Times New Roman" panose="02020603050405020304" pitchFamily="18" charset="0"/>
              </a:rPr>
              <a:t>Рухлар исёни: Достон кириш сўзи Эркин Воҳидов – Янги нашр нашриёти, 2019-144 б.</a:t>
            </a:r>
          </a:p>
          <a:p>
            <a:r>
              <a:rPr lang="uz-Cyrl-U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ISBN 978-9943-22-344-8</a:t>
            </a:r>
          </a:p>
          <a:p>
            <a:r>
              <a:rPr lang="en-US"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Шоир Эркин Вохидовнинг “Руҳлар исёни” достони халқпарвар бенгал шоири Назрул Ислом ҳаётига бағишланади. Назрул Ислом шеърияти йигирманчи асрнинг эркпарварлик ғояларини ёритиб, дўстлик ва ҳурриятни ёниб куйлайди. </a:t>
            </a:r>
          </a:p>
          <a:p>
            <a:r>
              <a:rPr lang="uz-Cyrl-UZ" dirty="0">
                <a:latin typeface="Times New Roman" panose="02020603050405020304" pitchFamily="18" charset="0"/>
                <a:cs typeface="Times New Roman" panose="02020603050405020304" pitchFamily="18" charset="0"/>
              </a:rPr>
              <a:t>          Достон Назрул Исломнинг фожияли қисматини ёрқин гавдалантиради. </a:t>
            </a:r>
          </a:p>
          <a:p>
            <a:r>
              <a:rPr lang="uz-Cyrl-UZ" dirty="0">
                <a:latin typeface="Times New Roman" panose="02020603050405020304" pitchFamily="18" charset="0"/>
                <a:cs typeface="Times New Roman" panose="02020603050405020304" pitchFamily="18" charset="0"/>
              </a:rPr>
              <a:t>        </a:t>
            </a:r>
          </a:p>
          <a:p>
            <a:r>
              <a:rPr lang="uz-Cyrl-UZ" dirty="0">
                <a:latin typeface="Times New Roman" panose="02020603050405020304" pitchFamily="18" charset="0"/>
                <a:cs typeface="Times New Roman" panose="02020603050405020304" pitchFamily="18" charset="0"/>
              </a:rPr>
              <a:t>    </a:t>
            </a:r>
            <a:endParaRPr lang="uz-Cyrl-UZ" dirty="0"/>
          </a:p>
        </p:txBody>
      </p:sp>
    </p:spTree>
    <p:extLst>
      <p:ext uri="{BB962C8B-B14F-4D97-AF65-F5344CB8AC3E}">
        <p14:creationId xmlns:p14="http://schemas.microsoft.com/office/powerpoint/2010/main" val="3293742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6000"/>
            <a:lum/>
          </a:blip>
          <a:srcRect/>
          <a:tile tx="0" ty="0" sx="100000" sy="100000" flip="none" algn="tl"/>
        </a:blipFill>
        <a:effectLst/>
      </p:bgPr>
    </p:bg>
    <p:spTree>
      <p:nvGrpSpPr>
        <p:cNvPr id="1" name="">
          <a:extLst>
            <a:ext uri="{FF2B5EF4-FFF2-40B4-BE49-F238E27FC236}">
              <a16:creationId xmlns:a16="http://schemas.microsoft.com/office/drawing/2014/main" id="{8EC4C3F9-CAD9-3BE1-5655-63DF1DEAE370}"/>
            </a:ext>
          </a:extLst>
        </p:cNvPr>
        <p:cNvGrpSpPr/>
        <p:nvPr/>
      </p:nvGrpSpPr>
      <p:grpSpPr>
        <a:xfrm>
          <a:off x="0" y="0"/>
          <a:ext cx="0" cy="0"/>
          <a:chOff x="0" y="0"/>
          <a:chExt cx="0" cy="0"/>
        </a:xfrm>
      </p:grpSpPr>
      <p:pic>
        <p:nvPicPr>
          <p:cNvPr id="3" name="Rasm 2">
            <a:extLst>
              <a:ext uri="{FF2B5EF4-FFF2-40B4-BE49-F238E27FC236}">
                <a16:creationId xmlns:a16="http://schemas.microsoft.com/office/drawing/2014/main" id="{312516C4-B0DD-6DD4-EBCB-B7299EA8BE1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871406" y="4065312"/>
            <a:ext cx="2371871" cy="2435933"/>
          </a:xfrm>
          <a:prstGeom prst="rect">
            <a:avLst/>
          </a:prstGeom>
          <a:ln>
            <a:noFill/>
          </a:ln>
          <a:effectLst>
            <a:reflection blurRad="12700" stA="30000" endPos="30000" dist="5000" dir="5400000" sy="-100000" algn="bl" rotWithShape="0"/>
          </a:effectLst>
          <a:scene3d>
            <a:camera prst="perspectiveContrastingLeftFacing"/>
            <a:lightRig rig="threePt" dir="t">
              <a:rot lat="0" lon="0" rev="2700000"/>
            </a:lightRig>
          </a:scene3d>
          <a:sp3d>
            <a:bevelT w="63500" h="50800"/>
          </a:sp3d>
        </p:spPr>
      </p:pic>
      <p:sp>
        <p:nvSpPr>
          <p:cNvPr id="4" name="Yozuv 3">
            <a:extLst>
              <a:ext uri="{FF2B5EF4-FFF2-40B4-BE49-F238E27FC236}">
                <a16:creationId xmlns:a16="http://schemas.microsoft.com/office/drawing/2014/main" id="{40011379-7424-4F1E-C362-FECE04A0980C}"/>
              </a:ext>
            </a:extLst>
          </p:cNvPr>
          <p:cNvSpPr txBox="1"/>
          <p:nvPr/>
        </p:nvSpPr>
        <p:spPr>
          <a:xfrm>
            <a:off x="944535" y="2971066"/>
            <a:ext cx="2191626" cy="923330"/>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UO‘K 821,512,133-3</a:t>
            </a:r>
          </a:p>
          <a:p>
            <a:r>
              <a:rPr lang="en-US" b="1" dirty="0">
                <a:latin typeface="Times New Roman" panose="02020603050405020304" pitchFamily="18" charset="0"/>
                <a:cs typeface="Times New Roman" panose="02020603050405020304" pitchFamily="18" charset="0"/>
              </a:rPr>
              <a:t>KBK  84 (5O‘) 6</a:t>
            </a:r>
          </a:p>
          <a:p>
            <a:pPr algn="ctr"/>
            <a:r>
              <a:rPr lang="en-US" b="1" dirty="0">
                <a:latin typeface="Times New Roman" panose="02020603050405020304" pitchFamily="18" charset="0"/>
                <a:cs typeface="Times New Roman" panose="02020603050405020304" pitchFamily="18" charset="0"/>
              </a:rPr>
              <a:t>V 89</a:t>
            </a:r>
            <a:endParaRPr lang="uz-Cyrl-UZ" b="1" dirty="0">
              <a:latin typeface="Times New Roman" panose="02020603050405020304" pitchFamily="18" charset="0"/>
              <a:cs typeface="Times New Roman" panose="02020603050405020304" pitchFamily="18" charset="0"/>
            </a:endParaRPr>
          </a:p>
        </p:txBody>
      </p:sp>
      <p:sp>
        <p:nvSpPr>
          <p:cNvPr id="5" name="Yozuv 4">
            <a:extLst>
              <a:ext uri="{FF2B5EF4-FFF2-40B4-BE49-F238E27FC236}">
                <a16:creationId xmlns:a16="http://schemas.microsoft.com/office/drawing/2014/main" id="{38A6CC4E-8731-6FEE-656C-3131C97EBFA1}"/>
              </a:ext>
            </a:extLst>
          </p:cNvPr>
          <p:cNvSpPr txBox="1"/>
          <p:nvPr/>
        </p:nvSpPr>
        <p:spPr>
          <a:xfrm>
            <a:off x="324942" y="3718251"/>
            <a:ext cx="10337649" cy="1785104"/>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Vohidov</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Erkin</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O‘zbegim:she’rlar</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dostonlar</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hajviyalar,muhammaslar</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tarjimalar</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Erkin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Vohidov</a:t>
            </a:r>
            <a:r>
              <a:rPr lang="en-US" b="1" dirty="0">
                <a:latin typeface="Times New Roman" panose="02020603050405020304" pitchFamily="18" charset="0"/>
                <a:cs typeface="Times New Roman" panose="02020603050405020304" pitchFamily="18" charset="0"/>
              </a:rPr>
              <a:t>. – Toshkent, “</a:t>
            </a:r>
            <a:r>
              <a:rPr lang="en-US" b="1" dirty="0" err="1">
                <a:latin typeface="Times New Roman" panose="02020603050405020304" pitchFamily="18" charset="0"/>
                <a:cs typeface="Times New Roman" panose="02020603050405020304" pitchFamily="18" charset="0"/>
              </a:rPr>
              <a:t>Zukko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kitobxon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nashriyoti</a:t>
            </a:r>
            <a:r>
              <a:rPr lang="en-US" b="1" dirty="0">
                <a:latin typeface="Times New Roman" panose="02020603050405020304" pitchFamily="18" charset="0"/>
                <a:cs typeface="Times New Roman" panose="02020603050405020304" pitchFamily="18" charset="0"/>
              </a:rPr>
              <a:t>, 2022-400 b.</a:t>
            </a:r>
            <a:br>
              <a:rPr lang="uz-Cyrl-UZ" b="1" dirty="0">
                <a:latin typeface="Times New Roman" panose="02020603050405020304" pitchFamily="18" charset="0"/>
                <a:cs typeface="Times New Roman" panose="02020603050405020304" pitchFamily="18" charset="0"/>
              </a:rPr>
            </a:br>
            <a:r>
              <a:rPr lang="uz-Cyrl-UZ"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ISBN-978-9943-22-344-8</a:t>
            </a:r>
            <a:br>
              <a:rPr lang="uz-Cyrl-UZ" b="1" dirty="0">
                <a:latin typeface="Times New Roman" panose="02020603050405020304" pitchFamily="18" charset="0"/>
                <a:cs typeface="Times New Roman" panose="02020603050405020304" pitchFamily="18" charset="0"/>
              </a:rPr>
            </a:br>
            <a:endParaRPr lang="uz-Cyrl-UZ" b="1" dirty="0">
              <a:latin typeface="Times New Roman" panose="02020603050405020304" pitchFamily="18" charset="0"/>
              <a:cs typeface="Times New Roman" panose="02020603050405020304" pitchFamily="18" charset="0"/>
            </a:endParaRPr>
          </a:p>
          <a:p>
            <a:endParaRPr lang="uz-Cyrl-UZ" b="1" dirty="0">
              <a:latin typeface="Times New Roman" panose="02020603050405020304" pitchFamily="18" charset="0"/>
              <a:cs typeface="Times New Roman" panose="02020603050405020304" pitchFamily="18" charset="0"/>
            </a:endParaRPr>
          </a:p>
        </p:txBody>
      </p:sp>
      <p:sp>
        <p:nvSpPr>
          <p:cNvPr id="6" name="Yozuv 5">
            <a:extLst>
              <a:ext uri="{FF2B5EF4-FFF2-40B4-BE49-F238E27FC236}">
                <a16:creationId xmlns:a16="http://schemas.microsoft.com/office/drawing/2014/main" id="{329ADC33-F2E5-AF35-DFFE-3FDD1C1C853C}"/>
              </a:ext>
            </a:extLst>
          </p:cNvPr>
          <p:cNvSpPr txBox="1"/>
          <p:nvPr/>
        </p:nvSpPr>
        <p:spPr>
          <a:xfrm>
            <a:off x="-69809" y="4883481"/>
            <a:ext cx="12078929" cy="1477328"/>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Ushbu</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to’plam</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o’zbek</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adabiyotining</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zabardast</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vakili</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O‘zbekiston</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xalq</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shoiri</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O‘zbekiston</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qahramoni</a:t>
            </a:r>
            <a:endPar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Erkin</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Vohidovning</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she`r,doston,hajviya</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muxammas</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tarjimalaridan</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tashkil</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topgan.Erkin</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Vohidov</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qalamiga</a:t>
            </a:r>
            <a:endPar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mansub</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bir</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asarning</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she’rlarini</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saralashga</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hojat</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yo’q</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Qaysi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satrni</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o’qimang</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kitobga</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kiritingiz</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mutolaaga</a:t>
            </a:r>
            <a:endPar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kirishgan</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o’quvchiga</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xoh</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katta</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yoshli</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xoh</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bugungi</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davr</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z-Cyrl-U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farzandi</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bo’lsin</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shoir</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ijodini</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taqdim</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etgingiz</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she’rlar</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zamiridagi</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faqat</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so’z</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san’atkorigagina</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xos</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bo‘lgan</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haqiqatlardan</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bexabar</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etgingiz</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keladi</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uz-Cyrl-U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Rasm 6">
            <a:extLst>
              <a:ext uri="{FF2B5EF4-FFF2-40B4-BE49-F238E27FC236}">
                <a16:creationId xmlns:a16="http://schemas.microsoft.com/office/drawing/2014/main" id="{1304CAF0-9501-FD4E-1736-68C4649DFAA1}"/>
              </a:ext>
            </a:extLst>
          </p:cNvPr>
          <p:cNvPicPr>
            <a:picLocks noChangeAspect="1"/>
          </p:cNvPicPr>
          <p:nvPr/>
        </p:nvPicPr>
        <p:blipFill>
          <a:blip r:embed="rId5"/>
          <a:stretch>
            <a:fillRect/>
          </a:stretch>
        </p:blipFill>
        <p:spPr>
          <a:xfrm>
            <a:off x="881148" y="189434"/>
            <a:ext cx="2275007" cy="2521973"/>
          </a:xfrm>
          <a:prstGeom prst="rect">
            <a:avLst/>
          </a:prstGeom>
          <a:ln>
            <a:noFill/>
          </a:ln>
          <a:effectLst>
            <a:reflection blurRad="12700" stA="30000" endPos="30000" dist="5000" dir="5400000" sy="-100000" algn="bl" rotWithShape="0"/>
          </a:effectLst>
          <a:scene3d>
            <a:camera prst="perspectiveHeroicExtremeRightFacing"/>
            <a:lightRig rig="threePt" dir="t">
              <a:rot lat="0" lon="0" rev="2700000"/>
            </a:lightRig>
          </a:scene3d>
          <a:sp3d>
            <a:bevelT w="63500" h="50800"/>
          </a:sp3d>
        </p:spPr>
      </p:pic>
      <p:sp>
        <p:nvSpPr>
          <p:cNvPr id="10" name="Yozuv 9">
            <a:extLst>
              <a:ext uri="{FF2B5EF4-FFF2-40B4-BE49-F238E27FC236}">
                <a16:creationId xmlns:a16="http://schemas.microsoft.com/office/drawing/2014/main" id="{4AA437EF-E3DC-80C0-ABE8-E243685D539A}"/>
              </a:ext>
            </a:extLst>
          </p:cNvPr>
          <p:cNvSpPr txBox="1"/>
          <p:nvPr/>
        </p:nvSpPr>
        <p:spPr>
          <a:xfrm>
            <a:off x="3283006" y="83942"/>
            <a:ext cx="6748994" cy="1754326"/>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UO’K:821/222,8-1</a:t>
            </a:r>
          </a:p>
          <a:p>
            <a:r>
              <a:rPr lang="en-US" b="1" dirty="0">
                <a:latin typeface="Times New Roman" panose="02020603050405020304" pitchFamily="18" charset="0"/>
                <a:cs typeface="Times New Roman" panose="02020603050405020304" pitchFamily="18" charset="0"/>
              </a:rPr>
              <a:t>KBK:84 (5O’)7</a:t>
            </a:r>
          </a:p>
          <a:p>
            <a:r>
              <a:rPr lang="en-US" b="1" dirty="0">
                <a:latin typeface="Times New Roman" panose="02020603050405020304" pitchFamily="18" charset="0"/>
                <a:cs typeface="Times New Roman" panose="02020603050405020304" pitchFamily="18" charset="0"/>
              </a:rPr>
              <a:t>V-68</a:t>
            </a:r>
          </a:p>
          <a:p>
            <a:r>
              <a:rPr lang="en-US" b="1" dirty="0">
                <a:latin typeface="Times New Roman" panose="02020603050405020304" pitchFamily="18" charset="0"/>
                <a:cs typeface="Times New Roman" panose="02020603050405020304" pitchFamily="18" charset="0"/>
              </a:rPr>
              <a:t>   </a:t>
            </a:r>
            <a:r>
              <a:rPr lang="uz-Cyrl-UZ"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Vohidov</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Erkin</a:t>
            </a:r>
            <a:endParaRPr lang="en-US" b="1"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Nido:doston.Erkin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Vohidov</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Toshkent:Yangi</a:t>
            </a:r>
            <a:r>
              <a:rPr lang="en-US" b="1" dirty="0">
                <a:latin typeface="Times New Roman" panose="02020603050405020304" pitchFamily="18" charset="0"/>
                <a:cs typeface="Times New Roman" panose="02020603050405020304" pitchFamily="18" charset="0"/>
              </a:rPr>
              <a:t> nashr.2019-112 bet</a:t>
            </a:r>
          </a:p>
          <a:p>
            <a:r>
              <a:rPr lang="uz-Cyrl-UZ"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ISBN-978-9943-22-343-1</a:t>
            </a:r>
          </a:p>
        </p:txBody>
      </p:sp>
      <p:sp>
        <p:nvSpPr>
          <p:cNvPr id="13" name="Yozuv 12">
            <a:extLst>
              <a:ext uri="{FF2B5EF4-FFF2-40B4-BE49-F238E27FC236}">
                <a16:creationId xmlns:a16="http://schemas.microsoft.com/office/drawing/2014/main" id="{76A3EE6D-4654-539E-B1FB-BA0F88CEB576}"/>
              </a:ext>
            </a:extLst>
          </p:cNvPr>
          <p:cNvSpPr txBox="1"/>
          <p:nvPr/>
        </p:nvSpPr>
        <p:spPr>
          <a:xfrm>
            <a:off x="2945745" y="1858139"/>
            <a:ext cx="9063375"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Erkin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Vohidovning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she`rlarini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dilbar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g`azallarini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nafis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dostonlarini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teran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qilgan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omillaridan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uning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xalq</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dilidagi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gapini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aytishidadir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Shoirning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she`r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dostonlaridan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tuzulgan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majmu</a:t>
            </a:r>
            <a:r>
              <a:rPr lang="uz-Cyrl-UZ" dirty="0">
                <a:latin typeface="Times New Roman" panose="02020603050405020304" pitchFamily="18" charset="0"/>
                <a:cs typeface="Times New Roman" panose="02020603050405020304" pitchFamily="18" charset="0"/>
              </a:rPr>
              <a:t>а</a:t>
            </a:r>
            <a:r>
              <a:rPr lang="en-US" dirty="0" err="1">
                <a:latin typeface="Times New Roman" panose="02020603050405020304" pitchFamily="18" charset="0"/>
                <a:cs typeface="Times New Roman" panose="02020603050405020304" pitchFamily="18" charset="0"/>
              </a:rPr>
              <a:t>si</a:t>
            </a:r>
            <a:r>
              <a:rPr lang="en-US" dirty="0">
                <a:latin typeface="Times New Roman" panose="02020603050405020304" pitchFamily="18" charset="0"/>
                <a:cs typeface="Times New Roman" panose="02020603050405020304" pitchFamily="18" charset="0"/>
              </a:rPr>
              <a:t> ham </a:t>
            </a:r>
            <a:r>
              <a:rPr lang="en-US" dirty="0" err="1">
                <a:latin typeface="Times New Roman" panose="02020603050405020304" pitchFamily="18" charset="0"/>
                <a:cs typeface="Times New Roman" panose="02020603050405020304" pitchFamily="18" charset="0"/>
              </a:rPr>
              <a:t>kitobxon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yuragida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ajoyib</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tuyg`ular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uyg’otadi</a:t>
            </a:r>
            <a:r>
              <a:rPr lang="en-US" dirty="0">
                <a:latin typeface="Times New Roman" panose="02020603050405020304" pitchFamily="18" charset="0"/>
                <a:cs typeface="Times New Roman" panose="02020603050405020304" pitchFamily="18" charset="0"/>
              </a:rPr>
              <a:t>.</a:t>
            </a:r>
          </a:p>
          <a:p>
            <a:endParaRPr lang="uz-Cyrl-UZ" dirty="0"/>
          </a:p>
        </p:txBody>
      </p:sp>
    </p:spTree>
    <p:extLst>
      <p:ext uri="{BB962C8B-B14F-4D97-AF65-F5344CB8AC3E}">
        <p14:creationId xmlns:p14="http://schemas.microsoft.com/office/powerpoint/2010/main" val="386980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6000"/>
            <a:lum/>
          </a:blip>
          <a:srcRect/>
          <a:tile tx="0" ty="0" sx="100000" sy="100000" flip="none" algn="tl"/>
        </a:blipFill>
        <a:effectLst/>
      </p:bgPr>
    </p:bg>
    <p:spTree>
      <p:nvGrpSpPr>
        <p:cNvPr id="1" name="">
          <a:extLst>
            <a:ext uri="{FF2B5EF4-FFF2-40B4-BE49-F238E27FC236}">
              <a16:creationId xmlns:a16="http://schemas.microsoft.com/office/drawing/2014/main" id="{056FD0A9-58D4-5D87-86CE-9A1C10CB4BC9}"/>
            </a:ext>
          </a:extLst>
        </p:cNvPr>
        <p:cNvGrpSpPr/>
        <p:nvPr/>
      </p:nvGrpSpPr>
      <p:grpSpPr>
        <a:xfrm>
          <a:off x="0" y="0"/>
          <a:ext cx="0" cy="0"/>
          <a:chOff x="0" y="0"/>
          <a:chExt cx="0" cy="0"/>
        </a:xfrm>
      </p:grpSpPr>
      <p:sp>
        <p:nvSpPr>
          <p:cNvPr id="13" name="Yozuv 12">
            <a:extLst>
              <a:ext uri="{FF2B5EF4-FFF2-40B4-BE49-F238E27FC236}">
                <a16:creationId xmlns:a16="http://schemas.microsoft.com/office/drawing/2014/main" id="{C143AE48-3698-188E-7BA6-80159B83794D}"/>
              </a:ext>
            </a:extLst>
          </p:cNvPr>
          <p:cNvSpPr txBox="1"/>
          <p:nvPr/>
        </p:nvSpPr>
        <p:spPr>
          <a:xfrm>
            <a:off x="2945745" y="1858139"/>
            <a:ext cx="906337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endParaRPr lang="uz-Cyrl-UZ" dirty="0"/>
          </a:p>
        </p:txBody>
      </p:sp>
      <p:pic>
        <p:nvPicPr>
          <p:cNvPr id="2" name="Rasm 1" descr="Rasm bundan iborat matn, kompakt disk&#10;&#10;AI tomonidan yaratilgan kontent xato boʻlishi mumkin.">
            <a:extLst>
              <a:ext uri="{FF2B5EF4-FFF2-40B4-BE49-F238E27FC236}">
                <a16:creationId xmlns:a16="http://schemas.microsoft.com/office/drawing/2014/main" id="{7413C74B-B3E3-2B53-1696-55E994AFE023}"/>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704342" y="585113"/>
            <a:ext cx="2160000" cy="2546051"/>
          </a:xfrm>
          <a:prstGeom prst="rect">
            <a:avLst/>
          </a:prstGeom>
          <a:ln>
            <a:noFill/>
          </a:ln>
          <a:effectLst>
            <a:glow rad="139700">
              <a:schemeClr val="accent3">
                <a:satMod val="175000"/>
                <a:alpha val="40000"/>
              </a:schemeClr>
            </a:glo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Rasm 7">
            <a:extLst>
              <a:ext uri="{FF2B5EF4-FFF2-40B4-BE49-F238E27FC236}">
                <a16:creationId xmlns:a16="http://schemas.microsoft.com/office/drawing/2014/main" id="{519997E6-E11D-E7CB-5CAB-93A9C3EBDE6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780946" y="390187"/>
            <a:ext cx="2506541" cy="2876301"/>
          </a:xfrm>
          <a:prstGeom prst="rect">
            <a:avLst/>
          </a:prstGeom>
          <a:ln w="57150">
            <a:solidFill>
              <a:schemeClr val="tx1"/>
            </a:solidFill>
          </a:ln>
          <a:effectLst>
            <a:glow rad="228600">
              <a:schemeClr val="accent3">
                <a:satMod val="175000"/>
                <a:alpha val="40000"/>
              </a:schemeClr>
            </a:glow>
            <a:outerShdw blurRad="50800" dist="38100" dir="18900000" algn="bl" rotWithShape="0">
              <a:prstClr val="black">
                <a:alpha val="40000"/>
              </a:prstClr>
            </a:outerShdw>
          </a:effectLst>
          <a:scene3d>
            <a:camera prst="perspectiveContrastingLeftFacing"/>
            <a:lightRig rig="threePt" dir="t"/>
          </a:scene3d>
        </p:spPr>
      </p:pic>
      <p:pic>
        <p:nvPicPr>
          <p:cNvPr id="9" name="Rasm 8">
            <a:extLst>
              <a:ext uri="{FF2B5EF4-FFF2-40B4-BE49-F238E27FC236}">
                <a16:creationId xmlns:a16="http://schemas.microsoft.com/office/drawing/2014/main" id="{B06071BD-9B1C-EFFA-2E2F-B9E427B1F267}"/>
              </a:ext>
            </a:extLst>
          </p:cNvPr>
          <p:cNvPicPr>
            <a:picLocks noChangeAspect="1"/>
          </p:cNvPicPr>
          <p:nvPr/>
        </p:nvPicPr>
        <p:blipFill>
          <a:blip r:embed="rId7"/>
          <a:stretch>
            <a:fillRect/>
          </a:stretch>
        </p:blipFill>
        <p:spPr>
          <a:xfrm>
            <a:off x="1374451" y="1828338"/>
            <a:ext cx="2473817" cy="28021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Rasm 10">
            <a:extLst>
              <a:ext uri="{FF2B5EF4-FFF2-40B4-BE49-F238E27FC236}">
                <a16:creationId xmlns:a16="http://schemas.microsoft.com/office/drawing/2014/main" id="{587A48D0-7A4D-00BC-3BA5-6995BBC7785F}"/>
              </a:ext>
            </a:extLst>
          </p:cNvPr>
          <p:cNvPicPr>
            <a:picLocks noChangeAspect="1"/>
          </p:cNvPicPr>
          <p:nvPr/>
        </p:nvPicPr>
        <p:blipFill>
          <a:blip r:embed="rId8"/>
          <a:stretch>
            <a:fillRect/>
          </a:stretch>
        </p:blipFill>
        <p:spPr>
          <a:xfrm>
            <a:off x="7874995" y="1675157"/>
            <a:ext cx="2473817" cy="3108553"/>
          </a:xfrm>
          <a:prstGeom prst="rect">
            <a:avLst/>
          </a:prstGeom>
          <a:blipFill>
            <a:blip r:embed="rId9">
              <a:alphaModFix amt="76000"/>
            </a:blip>
            <a:tile tx="0" ty="0" sx="100000" sy="100000" flip="none" algn="tl"/>
          </a:blipFill>
          <a:ln w="28575" cap="rnd">
            <a:solidFill>
              <a:srgbClr val="7030A0"/>
            </a:solidFill>
          </a:ln>
          <a:effectLst>
            <a:glow rad="139700">
              <a:schemeClr val="accent3">
                <a:satMod val="175000"/>
                <a:alpha val="40000"/>
              </a:schemeClr>
            </a:glow>
            <a:outerShdw blurRad="36195" dist="12700" dir="11400000" algn="tl" rotWithShape="0">
              <a:srgbClr val="000000">
                <a:alpha val="33000"/>
              </a:srgbClr>
            </a:outerShdw>
          </a:effectLst>
          <a:scene3d>
            <a:camera prst="perspectiveContrastingLeftFacing">
              <a:rot lat="540000" lon="1800000" rev="0"/>
            </a:camera>
            <a:lightRig rig="soft" dir="t"/>
          </a:scene3d>
          <a:sp3d contourW="12700" prstMaterial="matte">
            <a:bevelT w="63500" h="50800"/>
            <a:contourClr>
              <a:srgbClr val="C0C0C0"/>
            </a:contourClr>
          </a:sp3d>
        </p:spPr>
      </p:pic>
      <p:pic>
        <p:nvPicPr>
          <p:cNvPr id="12" name="Rasm 11">
            <a:extLst>
              <a:ext uri="{FF2B5EF4-FFF2-40B4-BE49-F238E27FC236}">
                <a16:creationId xmlns:a16="http://schemas.microsoft.com/office/drawing/2014/main" id="{6175C968-ED22-C5CC-21D4-164CF170E332}"/>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2461110" y="3002051"/>
            <a:ext cx="2186854" cy="2744675"/>
          </a:xfrm>
          <a:prstGeom prst="rect">
            <a:avLst/>
          </a:prstGeom>
          <a:ln>
            <a:solidFill>
              <a:srgbClr val="7030A0"/>
            </a:solidFill>
          </a:ln>
          <a:effectLst>
            <a:outerShdw blurRad="50800" dist="381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Rasm 14">
            <a:extLst>
              <a:ext uri="{FF2B5EF4-FFF2-40B4-BE49-F238E27FC236}">
                <a16:creationId xmlns:a16="http://schemas.microsoft.com/office/drawing/2014/main" id="{63D23BA7-4CB0-247D-4ACB-716D68A4F93E}"/>
              </a:ext>
            </a:extLst>
          </p:cNvPr>
          <p:cNvPicPr>
            <a:picLocks noChangeAspect="1"/>
          </p:cNvPicPr>
          <p:nvPr/>
        </p:nvPicPr>
        <p:blipFill>
          <a:blip r:embed="rId12">
            <a:extLst>
              <a:ext uri="{BEBA8EAE-BF5A-486C-A8C5-ECC9F3942E4B}">
                <a14:imgProps xmlns:a14="http://schemas.microsoft.com/office/drawing/2010/main">
                  <a14:imgLayer r:embed="rId13">
                    <a14:imgEffect>
                      <a14:saturation sat="300000"/>
                    </a14:imgEffect>
                  </a14:imgLayer>
                </a14:imgProps>
              </a:ext>
            </a:extLst>
          </a:blip>
          <a:stretch>
            <a:fillRect/>
          </a:stretch>
        </p:blipFill>
        <p:spPr>
          <a:xfrm>
            <a:off x="6774416" y="2941828"/>
            <a:ext cx="2186854" cy="2865120"/>
          </a:xfrm>
          <a:prstGeom prst="rect">
            <a:avLst/>
          </a:prstGeom>
          <a:solidFill>
            <a:srgbClr val="FFFFFF">
              <a:shade val="85000"/>
            </a:srgbClr>
          </a:solidFill>
          <a:ln w="28575" cap="rnd">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7" name="Rasm 16">
            <a:extLst>
              <a:ext uri="{FF2B5EF4-FFF2-40B4-BE49-F238E27FC236}">
                <a16:creationId xmlns:a16="http://schemas.microsoft.com/office/drawing/2014/main" id="{00F63365-DCF6-EE4C-1F47-9DD6956E1A1F}"/>
              </a:ext>
            </a:extLst>
          </p:cNvPr>
          <p:cNvPicPr>
            <a:picLocks noChangeAspect="1"/>
          </p:cNvPicPr>
          <p:nvPr/>
        </p:nvPicPr>
        <p:blipFill>
          <a:blip r:embed="rId14"/>
          <a:stretch>
            <a:fillRect/>
          </a:stretch>
        </p:blipFill>
        <p:spPr>
          <a:xfrm>
            <a:off x="3935601" y="4028571"/>
            <a:ext cx="2275007" cy="2521973"/>
          </a:xfrm>
          <a:prstGeom prst="rect">
            <a:avLst/>
          </a:prstGeom>
          <a:ln>
            <a:noFill/>
          </a:ln>
          <a:effectLst>
            <a:reflection blurRad="12700" stA="30000" endPos="30000" dist="5000" dir="5400000" sy="-100000" algn="bl" rotWithShape="0"/>
          </a:effectLst>
          <a:scene3d>
            <a:camera prst="perspectiveHeroicExtremeRightFacing"/>
            <a:lightRig rig="threePt" dir="t">
              <a:rot lat="0" lon="0" rev="2700000"/>
            </a:lightRig>
          </a:scene3d>
          <a:sp3d>
            <a:bevelT w="63500" h="50800"/>
          </a:sp3d>
        </p:spPr>
      </p:pic>
      <p:pic>
        <p:nvPicPr>
          <p:cNvPr id="18" name="Rasm 17">
            <a:extLst>
              <a:ext uri="{FF2B5EF4-FFF2-40B4-BE49-F238E27FC236}">
                <a16:creationId xmlns:a16="http://schemas.microsoft.com/office/drawing/2014/main" id="{8F59CB1C-0CA6-D8D5-B7EA-F6D6C81182E1}"/>
              </a:ext>
            </a:extLst>
          </p:cNvPr>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5872801" y="4071590"/>
            <a:ext cx="2371871" cy="2435933"/>
          </a:xfrm>
          <a:prstGeom prst="rect">
            <a:avLst/>
          </a:prstGeom>
          <a:ln>
            <a:noFill/>
          </a:ln>
          <a:effectLst>
            <a:reflection blurRad="12700" stA="30000" endPos="30000" dist="5000" dir="5400000" sy="-100000" algn="bl" rotWithShape="0"/>
          </a:effectLst>
          <a:scene3d>
            <a:camera prst="perspectiveContrastingLeftFacing"/>
            <a:lightRig rig="threePt" dir="t">
              <a:rot lat="0" lon="0" rev="2700000"/>
            </a:lightRig>
          </a:scene3d>
          <a:sp3d>
            <a:bevelT w="63500" h="50800"/>
          </a:sp3d>
        </p:spPr>
      </p:pic>
      <p:sp>
        <p:nvSpPr>
          <p:cNvPr id="19" name="Yozuv 18">
            <a:extLst>
              <a:ext uri="{FF2B5EF4-FFF2-40B4-BE49-F238E27FC236}">
                <a16:creationId xmlns:a16="http://schemas.microsoft.com/office/drawing/2014/main" id="{A1889A79-D3F7-5A28-515C-A63C376BC0BB}"/>
              </a:ext>
            </a:extLst>
          </p:cNvPr>
          <p:cNvSpPr txBox="1"/>
          <p:nvPr/>
        </p:nvSpPr>
        <p:spPr>
          <a:xfrm>
            <a:off x="3867923" y="967271"/>
            <a:ext cx="4783401" cy="400110"/>
          </a:xfrm>
          <a:prstGeom prst="rect">
            <a:avLst/>
          </a:prstGeom>
          <a:noFill/>
        </p:spPr>
        <p:txBody>
          <a:bodyPr wrap="square" rtlCol="0">
            <a:spAutoFit/>
          </a:bodyPr>
          <a:lstStyle/>
          <a:p>
            <a:r>
              <a:rPr lang="en-US" sz="2000" b="1" dirty="0"/>
              <a:t>E’TIBORINGIZ  UCHUN RAHMAT</a:t>
            </a:r>
            <a:endParaRPr lang="uz-Cyrl-UZ" sz="2000" b="1" dirty="0"/>
          </a:p>
        </p:txBody>
      </p:sp>
    </p:spTree>
    <p:extLst>
      <p:ext uri="{BB962C8B-B14F-4D97-AF65-F5344CB8AC3E}">
        <p14:creationId xmlns:p14="http://schemas.microsoft.com/office/powerpoint/2010/main" val="1208293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sm 3">
            <a:extLst>
              <a:ext uri="{FF2B5EF4-FFF2-40B4-BE49-F238E27FC236}">
                <a16:creationId xmlns:a16="http://schemas.microsoft.com/office/drawing/2014/main" id="{F9BDFB57-DA01-1453-233B-7AD1DB1E5479}"/>
              </a:ext>
            </a:extLst>
          </p:cNvPr>
          <p:cNvPicPr>
            <a:picLocks noChangeAspect="1"/>
          </p:cNvPicPr>
          <p:nvPr/>
        </p:nvPicPr>
        <p:blipFill>
          <a:blip r:embed="rId2"/>
          <a:stretch>
            <a:fillRect/>
          </a:stretch>
        </p:blipFill>
        <p:spPr>
          <a:xfrm>
            <a:off x="1179228" y="4387124"/>
            <a:ext cx="8906694" cy="1252216"/>
          </a:xfrm>
          <a:prstGeom prst="rect">
            <a:avLst/>
          </a:prstGeom>
        </p:spPr>
      </p:pic>
    </p:spTree>
    <p:extLst>
      <p:ext uri="{BB962C8B-B14F-4D97-AF65-F5344CB8AC3E}">
        <p14:creationId xmlns:p14="http://schemas.microsoft.com/office/powerpoint/2010/main" val="2799418555"/>
      </p:ext>
    </p:extLst>
  </p:cSld>
  <p:clrMapOvr>
    <a:masterClrMapping/>
  </p:clrMapOvr>
</p:sld>
</file>

<file path=ppt/theme/theme1.xml><?xml version="1.0" encoding="utf-8"?>
<a:theme xmlns:a="http://schemas.openxmlformats.org/drawingml/2006/main" name="Bog‘lam">
  <a:themeElements>
    <a:clrScheme name="Bog‘lam">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og‘la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og‘lam">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mavzusi">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Integral</Template>
  <TotalTime>968</TotalTime>
  <Words>1081</Words>
  <Application>Microsoft Office PowerPoint</Application>
  <PresentationFormat>Keng ekranli</PresentationFormat>
  <Paragraphs>96</Paragraphs>
  <Slides>9</Slides>
  <Notes>0</Notes>
  <HiddenSlides>0</HiddenSlides>
  <MMClips>0</MMClips>
  <ScaleCrop>false</ScaleCrop>
  <HeadingPairs>
    <vt:vector size="6" baseType="variant">
      <vt:variant>
        <vt:lpstr>Foydalanilgan shriftlar</vt:lpstr>
      </vt:variant>
      <vt:variant>
        <vt:i4>5</vt:i4>
      </vt:variant>
      <vt:variant>
        <vt:lpstr>Mavzu</vt:lpstr>
      </vt:variant>
      <vt:variant>
        <vt:i4>1</vt:i4>
      </vt:variant>
      <vt:variant>
        <vt:lpstr>Slayd sarlavhalari</vt:lpstr>
      </vt:variant>
      <vt:variant>
        <vt:i4>9</vt:i4>
      </vt:variant>
    </vt:vector>
  </HeadingPairs>
  <TitlesOfParts>
    <vt:vector size="15" baseType="lpstr">
      <vt:lpstr>Aptos</vt:lpstr>
      <vt:lpstr>Arial</vt:lpstr>
      <vt:lpstr>Century Gothic</vt:lpstr>
      <vt:lpstr>Times New Roman</vt:lpstr>
      <vt:lpstr>Wingdings 3</vt:lpstr>
      <vt:lpstr>Bog‘lam</vt:lpstr>
      <vt:lpstr>PowerPoint taqdimoti</vt:lpstr>
      <vt:lpstr>PowerPoint taqdimoti</vt:lpstr>
      <vt:lpstr>PowerPoint taqdimoti</vt:lpstr>
      <vt:lpstr>PowerPoint taqdimoti</vt:lpstr>
      <vt:lpstr>PowerPoint taqdimoti</vt:lpstr>
      <vt:lpstr>PowerPoint taqdimoti</vt:lpstr>
      <vt:lpstr>PowerPoint taqdimoti</vt:lpstr>
      <vt:lpstr>PowerPoint taqdimoti</vt:lpstr>
      <vt:lpstr>PowerPoint taqdimoti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Пользователь</dc:creator>
  <cp:lastModifiedBy>Пользователь</cp:lastModifiedBy>
  <cp:revision>91</cp:revision>
  <dcterms:created xsi:type="dcterms:W3CDTF">2025-02-13T11:02:12Z</dcterms:created>
  <dcterms:modified xsi:type="dcterms:W3CDTF">2025-02-20T04:46:08Z</dcterms:modified>
</cp:coreProperties>
</file>